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63" r:id="rId5"/>
    <p:sldId id="278" r:id="rId6"/>
    <p:sldId id="279" r:id="rId7"/>
    <p:sldId id="280" r:id="rId8"/>
    <p:sldId id="258" r:id="rId9"/>
    <p:sldId id="259" r:id="rId10"/>
    <p:sldId id="260" r:id="rId11"/>
    <p:sldId id="261" r:id="rId12"/>
    <p:sldId id="262" r:id="rId13"/>
    <p:sldId id="268" r:id="rId14"/>
    <p:sldId id="269" r:id="rId15"/>
    <p:sldId id="273" r:id="rId16"/>
    <p:sldId id="277" r:id="rId17"/>
    <p:sldId id="299" r:id="rId18"/>
    <p:sldId id="274" r:id="rId19"/>
    <p:sldId id="300" r:id="rId20"/>
    <p:sldId id="297" r:id="rId21"/>
    <p:sldId id="302" r:id="rId22"/>
    <p:sldId id="271" r:id="rId23"/>
    <p:sldId id="275" r:id="rId24"/>
    <p:sldId id="276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307" r:id="rId37"/>
    <p:sldId id="304" r:id="rId38"/>
    <p:sldId id="305" r:id="rId39"/>
    <p:sldId id="306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0" r:id="rId52"/>
    <p:sldId id="319" r:id="rId53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6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7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E73F-3157-4544-8101-CD74947ECF0C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0547-B58C-4365-B8B5-0D9A3DF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4.nau.edu/meteorite/Meteorite/Book-GlossaryN.html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Nucleosynthesis</a:t>
            </a:r>
            <a:br>
              <a:rPr lang="en-US" dirty="0"/>
            </a:br>
            <a:r>
              <a:rPr lang="en-US" dirty="0"/>
              <a:t>The Story of Atoms</a:t>
            </a:r>
            <a:r>
              <a:rPr lang="en-US"/>
              <a:t>, Molecules, </a:t>
            </a:r>
            <a:r>
              <a:rPr lang="en-US" dirty="0"/>
              <a:t>and Dark Matter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Douglas Ettinger</a:t>
            </a:r>
          </a:p>
          <a:p>
            <a:r>
              <a:rPr lang="en-US" dirty="0"/>
              <a:t>Revision 0, 2014</a:t>
            </a:r>
          </a:p>
        </p:txBody>
      </p:sp>
    </p:spTree>
    <p:extLst>
      <p:ext uri="{BB962C8B-B14F-4D97-AF65-F5344CB8AC3E}">
        <p14:creationId xmlns:p14="http://schemas.microsoft.com/office/powerpoint/2010/main" val="309001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 are the Basic Unit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Electromagnetic forces hold atoms together in various ways to form molecules.</a:t>
            </a:r>
          </a:p>
          <a:p>
            <a:pPr marL="514350" indent="-514350">
              <a:buAutoNum type="arabicPeriod" startAt="2"/>
            </a:pPr>
            <a:r>
              <a:rPr lang="en-US" dirty="0"/>
              <a:t>The number of protons in the nucleus gives the atomic number.</a:t>
            </a:r>
          </a:p>
          <a:p>
            <a:pPr marL="514350" indent="-514350">
              <a:buAutoNum type="arabicPeriod" startAt="3"/>
            </a:pPr>
            <a:r>
              <a:rPr lang="en-US" dirty="0"/>
              <a:t>The number of total nucleons in the nucleus gives the atomic weight.</a:t>
            </a:r>
          </a:p>
          <a:p>
            <a:pPr marL="514350" indent="-514350">
              <a:buAutoNum type="arabicPeriod" startAt="4"/>
            </a:pPr>
            <a:r>
              <a:rPr lang="en-US" dirty="0"/>
              <a:t>The larger the conglomeration of atoms the</a:t>
            </a:r>
          </a:p>
          <a:p>
            <a:pPr marL="0" indent="0">
              <a:buNone/>
            </a:pPr>
            <a:r>
              <a:rPr lang="en-US" dirty="0"/>
              <a:t>      stronger becomes its resulting gravity force.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7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“Particle Physics”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Quarks</a:t>
            </a:r>
            <a:r>
              <a:rPr lang="en-US" dirty="0"/>
              <a:t> – 3 different types or flavors make-up either a neutron or a proton.</a:t>
            </a:r>
          </a:p>
          <a:p>
            <a:r>
              <a:rPr lang="en-US" b="1" dirty="0"/>
              <a:t>Leptons</a:t>
            </a:r>
            <a:r>
              <a:rPr lang="en-US" dirty="0"/>
              <a:t> -  Practically massless and immune to the strong force – include electrons, </a:t>
            </a:r>
            <a:r>
              <a:rPr lang="en-US" dirty="0" err="1"/>
              <a:t>muons</a:t>
            </a:r>
            <a:r>
              <a:rPr lang="en-US" dirty="0"/>
              <a:t>, </a:t>
            </a:r>
            <a:r>
              <a:rPr lang="en-US" dirty="0" err="1"/>
              <a:t>pions</a:t>
            </a:r>
            <a:r>
              <a:rPr lang="en-US" dirty="0"/>
              <a:t>, and neutrinos.</a:t>
            </a:r>
          </a:p>
          <a:p>
            <a:r>
              <a:rPr lang="en-US" b="1" dirty="0"/>
              <a:t>Fermions</a:t>
            </a:r>
            <a:r>
              <a:rPr lang="en-US" dirty="0"/>
              <a:t> – quarks and leptons as well as most of their composites.</a:t>
            </a:r>
          </a:p>
          <a:p>
            <a:r>
              <a:rPr lang="en-US" b="1" dirty="0"/>
              <a:t>Bosons</a:t>
            </a:r>
            <a:r>
              <a:rPr lang="en-US" dirty="0"/>
              <a:t> – photons and other particles of force and transmission.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/>
              <a:t>Big Bang </a:t>
            </a:r>
            <a:r>
              <a:rPr lang="en-US" dirty="0" err="1"/>
              <a:t>Nucleosynthesis</a:t>
            </a:r>
            <a:br>
              <a:rPr lang="en-US" dirty="0"/>
            </a:br>
            <a:r>
              <a:rPr lang="en-US" dirty="0"/>
              <a:t>Maker of First Hydrogen and Helium Nucleons and Atoms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Tremendous temperatures within a crowded space created photons coupled with fermions.</a:t>
            </a:r>
          </a:p>
          <a:p>
            <a:r>
              <a:rPr lang="en-US" dirty="0"/>
              <a:t>Further expansion and cooling led to a cloud of nucleons and electrons.</a:t>
            </a:r>
          </a:p>
          <a:p>
            <a:r>
              <a:rPr lang="en-US" dirty="0"/>
              <a:t>More expansion led to fusion of nucleons into isotopes of H and He nuclei.</a:t>
            </a:r>
          </a:p>
          <a:p>
            <a:r>
              <a:rPr lang="en-US" dirty="0"/>
              <a:t>More space allowed decoupling of photons to escape matter and travel into the outer void.</a:t>
            </a:r>
          </a:p>
          <a:p>
            <a:r>
              <a:rPr lang="en-US" dirty="0"/>
              <a:t>More cooling led to coupling of nucleons and electrons to form atoms.</a:t>
            </a:r>
          </a:p>
        </p:txBody>
      </p:sp>
    </p:spTree>
    <p:extLst>
      <p:ext uri="{BB962C8B-B14F-4D97-AF65-F5344CB8AC3E}">
        <p14:creationId xmlns:p14="http://schemas.microsoft.com/office/powerpoint/2010/main" val="235292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0"/>
            <a:ext cx="71628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Chief Nuclear Reactions During the B.B.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8" y="457201"/>
            <a:ext cx="8537962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077200" cy="1262062"/>
          </a:xfrm>
        </p:spPr>
        <p:txBody>
          <a:bodyPr>
            <a:noAutofit/>
          </a:bodyPr>
          <a:lstStyle/>
          <a:p>
            <a:r>
              <a:rPr lang="en-US" sz="2400" dirty="0"/>
              <a:t>*These reactions stopped after 20 minutes due to rapid cooling.</a:t>
            </a:r>
            <a:br>
              <a:rPr lang="en-US" sz="2400" dirty="0"/>
            </a:br>
            <a:r>
              <a:rPr lang="en-US" sz="2400" dirty="0"/>
              <a:t>*Some </a:t>
            </a:r>
            <a:r>
              <a:rPr lang="en-US" sz="2400" baseline="30000" dirty="0"/>
              <a:t>7</a:t>
            </a:r>
            <a:r>
              <a:rPr lang="en-US" sz="2400" dirty="0"/>
              <a:t>LI and </a:t>
            </a:r>
            <a:r>
              <a:rPr lang="en-US" sz="2400" baseline="30000" dirty="0"/>
              <a:t>7</a:t>
            </a:r>
            <a:r>
              <a:rPr lang="en-US" sz="2400" dirty="0"/>
              <a:t>Be were made after 100 to 300 seconds.</a:t>
            </a:r>
            <a:br>
              <a:rPr lang="en-US" sz="2400" dirty="0"/>
            </a:br>
            <a:r>
              <a:rPr lang="en-US" sz="2400" dirty="0"/>
              <a:t>*Most isotopes of H and He were produced during Big Bang.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84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Nuclear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Production of first matter is neutrons (n</a:t>
            </a:r>
            <a:r>
              <a:rPr lang="en-US" baseline="30000" dirty="0"/>
              <a:t>0</a:t>
            </a:r>
            <a:r>
              <a:rPr lang="en-US" dirty="0"/>
              <a:t>)</a:t>
            </a:r>
            <a:endParaRPr lang="en-US" baseline="30000" dirty="0"/>
          </a:p>
          <a:p>
            <a:r>
              <a:rPr lang="en-US" dirty="0"/>
              <a:t>Neutrons split to create protons, p</a:t>
            </a:r>
            <a:r>
              <a:rPr lang="en-US" baseline="30000" dirty="0"/>
              <a:t>+</a:t>
            </a:r>
            <a:r>
              <a:rPr lang="en-US" dirty="0"/>
              <a:t>, and electrons / neutrinos, e</a:t>
            </a:r>
            <a:r>
              <a:rPr lang="en-US" baseline="30000" dirty="0"/>
              <a:t>-</a:t>
            </a:r>
            <a:r>
              <a:rPr lang="en-US" dirty="0"/>
              <a:t> / </a:t>
            </a:r>
            <a:r>
              <a:rPr lang="az-Cyrl-AZ" dirty="0"/>
              <a:t>ѵ</a:t>
            </a:r>
            <a:r>
              <a:rPr lang="en-US" baseline="-25000" dirty="0"/>
              <a:t>e</a:t>
            </a:r>
          </a:p>
          <a:p>
            <a:r>
              <a:rPr lang="en-US" dirty="0"/>
              <a:t>A proton + neutron combine to form a hydrogen isotope </a:t>
            </a:r>
            <a:r>
              <a:rPr lang="en-US" baseline="30000" dirty="0"/>
              <a:t>2</a:t>
            </a:r>
            <a:r>
              <a:rPr lang="en-US" baseline="-25000" dirty="0"/>
              <a:t>1</a:t>
            </a:r>
            <a:r>
              <a:rPr lang="en-US" dirty="0"/>
              <a:t>D (deuterium) &amp; a photon.</a:t>
            </a:r>
          </a:p>
          <a:p>
            <a:r>
              <a:rPr lang="en-US" baseline="30000" dirty="0"/>
              <a:t>2</a:t>
            </a:r>
            <a:r>
              <a:rPr lang="en-US" baseline="-25000" dirty="0"/>
              <a:t>1</a:t>
            </a:r>
            <a:r>
              <a:rPr lang="en-US" dirty="0"/>
              <a:t>D (deuterium) + proton( p</a:t>
            </a:r>
            <a:r>
              <a:rPr lang="en-US" baseline="30000" dirty="0"/>
              <a:t>+</a:t>
            </a:r>
            <a:r>
              <a:rPr lang="en-US" dirty="0"/>
              <a:t> ), produces helium isotope, </a:t>
            </a:r>
            <a:r>
              <a:rPr lang="en-US" baseline="30000" dirty="0"/>
              <a:t>3</a:t>
            </a:r>
            <a:r>
              <a:rPr lang="en-US" baseline="-25000" dirty="0"/>
              <a:t>2</a:t>
            </a:r>
            <a:r>
              <a:rPr lang="en-US" dirty="0"/>
              <a:t>He, and a photon.</a:t>
            </a:r>
          </a:p>
          <a:p>
            <a:r>
              <a:rPr lang="en-US" dirty="0"/>
              <a:t>Other sequence of combinations eventually create small amounts of Li and Be and B.</a:t>
            </a:r>
          </a:p>
          <a:p>
            <a:endParaRPr lang="en-US" dirty="0"/>
          </a:p>
          <a:p>
            <a:endParaRPr lang="en-US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716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Universe Keeps Expanding and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Lumpiness on a micro-scale with help of Li, Be, and B seeding and the circuits of electrified plasma and Z-pinches create the first stars.</a:t>
            </a:r>
          </a:p>
          <a:p>
            <a:endParaRPr lang="en-US" dirty="0"/>
          </a:p>
          <a:p>
            <a:r>
              <a:rPr lang="en-US" dirty="0"/>
              <a:t>Lumpiness on a macro scale creates the first galaxies composed of these </a:t>
            </a:r>
            <a:r>
              <a:rPr lang="en-US" b="1" dirty="0"/>
              <a:t>massive short-lived stars called Population III.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Massive short-lived stars repeatedly explode and re-form until </a:t>
            </a:r>
            <a:r>
              <a:rPr lang="en-US" b="1" dirty="0"/>
              <a:t>smaller, longer-lived stars called</a:t>
            </a:r>
            <a:br>
              <a:rPr lang="en-US" b="1" dirty="0"/>
            </a:br>
            <a:r>
              <a:rPr lang="en-US" b="1" dirty="0"/>
              <a:t>Pop. II</a:t>
            </a:r>
            <a:r>
              <a:rPr lang="en-US" dirty="0"/>
              <a:t> begin to populate the young galaxies.</a:t>
            </a:r>
          </a:p>
        </p:txBody>
      </p:sp>
    </p:spTree>
    <p:extLst>
      <p:ext uri="{BB962C8B-B14F-4D97-AF65-F5344CB8AC3E}">
        <p14:creationId xmlns:p14="http://schemas.microsoft.com/office/powerpoint/2010/main" val="214798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Macro-lumps or Galaxies Keep Expanding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massive stars are still close together they easily expel matter toward each other quickly for 3 to 5 more generations.</a:t>
            </a:r>
          </a:p>
          <a:p>
            <a:endParaRPr lang="en-US" dirty="0"/>
          </a:p>
          <a:p>
            <a:r>
              <a:rPr lang="en-US" dirty="0"/>
              <a:t>As more space is created between stars in a galaxy, continued explosions or supernovae create smaller stars that become more long-lived having produced and/or gathered increasing amounts of higher metals.</a:t>
            </a:r>
          </a:p>
        </p:txBody>
      </p:sp>
    </p:spTree>
    <p:extLst>
      <p:ext uri="{BB962C8B-B14F-4D97-AF65-F5344CB8AC3E}">
        <p14:creationId xmlns:p14="http://schemas.microsoft.com/office/powerpoint/2010/main" val="110765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Stellar</a:t>
            </a:r>
            <a:r>
              <a:rPr lang="en-US" dirty="0"/>
              <a:t> </a:t>
            </a:r>
            <a:r>
              <a:rPr lang="en-US" dirty="0" err="1"/>
              <a:t>Nucleosynthesis</a:t>
            </a:r>
            <a:r>
              <a:rPr lang="en-US" dirty="0"/>
              <a:t> Uses Gravity and Thermal Expansion of Nuclear Fusion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29580"/>
            <a:ext cx="4953000" cy="4823619"/>
          </a:xfrm>
        </p:spPr>
      </p:pic>
    </p:spTree>
    <p:extLst>
      <p:ext uri="{BB962C8B-B14F-4D97-AF65-F5344CB8AC3E}">
        <p14:creationId xmlns:p14="http://schemas.microsoft.com/office/powerpoint/2010/main" val="268031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/>
              <a:t>Stellar </a:t>
            </a:r>
            <a:r>
              <a:rPr lang="en-US" dirty="0" err="1"/>
              <a:t>Nucleosynthesis</a:t>
            </a:r>
            <a:r>
              <a:rPr lang="en-US" dirty="0"/>
              <a:t> -</a:t>
            </a:r>
            <a:br>
              <a:rPr lang="en-US" dirty="0"/>
            </a:br>
            <a:r>
              <a:rPr lang="en-US" dirty="0"/>
              <a:t>Maker of Heavier Metals Between Helium and Iron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762999" cy="4724400"/>
          </a:xfrm>
        </p:spPr>
      </p:pic>
    </p:spTree>
    <p:extLst>
      <p:ext uri="{BB962C8B-B14F-4D97-AF65-F5344CB8AC3E}">
        <p14:creationId xmlns:p14="http://schemas.microsoft.com/office/powerpoint/2010/main" val="193094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38800"/>
            <a:ext cx="76962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Abundances of Chemical Elements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868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248400"/>
            <a:ext cx="5486400" cy="3048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61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process that creates new atomic nuclei from pre-existing nucleons and leptons, primarily protons, neutrons, and electrons.</a:t>
            </a:r>
          </a:p>
          <a:p>
            <a:r>
              <a:rPr lang="en-US" dirty="0"/>
              <a:t>Three types of </a:t>
            </a:r>
            <a:r>
              <a:rPr lang="en-US" dirty="0" err="1"/>
              <a:t>nucleosynthesis</a:t>
            </a:r>
            <a:r>
              <a:rPr lang="en-US" dirty="0"/>
              <a:t>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  1.  </a:t>
            </a:r>
            <a:r>
              <a:rPr lang="en-US" b="1" dirty="0"/>
              <a:t>Big Bang </a:t>
            </a:r>
            <a:r>
              <a:rPr lang="en-US" dirty="0"/>
              <a:t>– huge release of energy creating excessively high temperatures for a brief time.</a:t>
            </a:r>
            <a:br>
              <a:rPr lang="en-US" dirty="0"/>
            </a:br>
            <a:r>
              <a:rPr lang="en-US" dirty="0"/>
              <a:t>     2.  </a:t>
            </a:r>
            <a:r>
              <a:rPr lang="en-US" b="1" dirty="0"/>
              <a:t>Stellar</a:t>
            </a:r>
            <a:r>
              <a:rPr lang="en-US" dirty="0"/>
              <a:t> – extreme pressures and temper- </a:t>
            </a:r>
            <a:r>
              <a:rPr lang="en-US" dirty="0" err="1"/>
              <a:t>atures</a:t>
            </a:r>
            <a:r>
              <a:rPr lang="en-US" dirty="0"/>
              <a:t> with longer times to create nuclei with higher atomic numbers.</a:t>
            </a:r>
            <a:br>
              <a:rPr lang="en-US" dirty="0"/>
            </a:br>
            <a:r>
              <a:rPr lang="en-US" dirty="0"/>
              <a:t>     3.  </a:t>
            </a:r>
            <a:r>
              <a:rPr lang="en-US" b="1" dirty="0"/>
              <a:t>Supernova</a:t>
            </a:r>
            <a:r>
              <a:rPr lang="en-US" dirty="0"/>
              <a:t> – created by extreme pressures of an implosion at the core of the star adding energy.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3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Trends for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Hydrogen and helium are the most common elements from the Big Bang </a:t>
            </a:r>
            <a:r>
              <a:rPr lang="en-US" dirty="0" err="1"/>
              <a:t>nucleosynthesis</a:t>
            </a:r>
            <a:r>
              <a:rPr lang="en-US" dirty="0"/>
              <a:t>.</a:t>
            </a:r>
          </a:p>
          <a:p>
            <a:r>
              <a:rPr lang="en-US" dirty="0"/>
              <a:t>The next 3 elements;  Li, Be, and B are rare being poorly synthesized in Big Bang and stars.</a:t>
            </a:r>
          </a:p>
          <a:p>
            <a:r>
              <a:rPr lang="en-US" dirty="0"/>
              <a:t>Alternation of abundance according to whether they have even or odd atomic no’s.</a:t>
            </a:r>
          </a:p>
          <a:p>
            <a:r>
              <a:rPr lang="en-US" dirty="0"/>
              <a:t>General decrease in abundance as elements become heavier, except in the region of iron and nickel.</a:t>
            </a:r>
          </a:p>
        </p:txBody>
      </p:sp>
    </p:spTree>
    <p:extLst>
      <p:ext uri="{BB962C8B-B14F-4D97-AF65-F5344CB8AC3E}">
        <p14:creationId xmlns:p14="http://schemas.microsoft.com/office/powerpoint/2010/main" val="256776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Abundant of Heavier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From the logarithmic graph the most abundant elements after H and He are:</a:t>
            </a:r>
          </a:p>
          <a:p>
            <a:r>
              <a:rPr lang="en-US" dirty="0"/>
              <a:t>Carbon-C, nitrogen-N, oxygen-O, neon-Ne, aluminum-Al, magnesium-Mg, silicon-Si, sulfur-S, iron-Fe, nickel-Ni, and calcium-Ca.</a:t>
            </a:r>
          </a:p>
          <a:p>
            <a:r>
              <a:rPr lang="en-US" dirty="0"/>
              <a:t>Major constituents of rock are basically the same elements:  C, O, Al, Mg, Si, Ca, Ni, and Fe.</a:t>
            </a:r>
          </a:p>
          <a:p>
            <a:r>
              <a:rPr lang="en-US" dirty="0"/>
              <a:t>Major constituents of volatiles of solar system bodies are H, He, N, O, and C and make-up -</a:t>
            </a:r>
          </a:p>
          <a:p>
            <a:pPr marL="0" indent="0">
              <a:buNone/>
            </a:pPr>
            <a:r>
              <a:rPr lang="en-US" dirty="0"/>
              <a:t>	Major constituents of most abundant mole- 	</a:t>
            </a:r>
            <a:r>
              <a:rPr lang="en-US" dirty="0" err="1"/>
              <a:t>cules</a:t>
            </a:r>
            <a:r>
              <a:rPr lang="en-US" dirty="0"/>
              <a:t>: H</a:t>
            </a:r>
            <a:r>
              <a:rPr lang="en-US" baseline="-25000" dirty="0"/>
              <a:t>2</a:t>
            </a:r>
            <a:r>
              <a:rPr lang="en-US" dirty="0"/>
              <a:t>0, CH</a:t>
            </a:r>
            <a:r>
              <a:rPr lang="en-US" baseline="-25000" dirty="0"/>
              <a:t>4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NO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SiO</a:t>
            </a:r>
            <a:r>
              <a:rPr lang="en-US" baseline="-25000" dirty="0" err="1"/>
              <a:t>n</a:t>
            </a:r>
            <a:r>
              <a:rPr lang="en-US" dirty="0"/>
              <a:t>, &amp; NH</a:t>
            </a:r>
            <a:r>
              <a:rPr lang="en-US" baseline="-25000" dirty="0"/>
              <a:t>4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229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Scale of Largest Stars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1033462"/>
          </a:xfrm>
        </p:spPr>
        <p:txBody>
          <a:bodyPr>
            <a:noAutofit/>
          </a:bodyPr>
          <a:lstStyle/>
          <a:p>
            <a:r>
              <a:rPr lang="en-US" sz="2400" dirty="0"/>
              <a:t>Massive Population III stars keep exploding and eventually divide into many medium </a:t>
            </a:r>
            <a:r>
              <a:rPr lang="en-US" sz="2400" dirty="0" err="1"/>
              <a:t>size,Population</a:t>
            </a:r>
            <a:r>
              <a:rPr lang="en-US" sz="2400" dirty="0"/>
              <a:t> II stars with higher </a:t>
            </a:r>
            <a:r>
              <a:rPr lang="en-US" sz="2400" dirty="0" err="1"/>
              <a:t>metallicity</a:t>
            </a:r>
            <a:r>
              <a:rPr lang="en-US" sz="2400" dirty="0"/>
              <a:t>. 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502"/>
          <a:stretch>
            <a:fillRect/>
          </a:stretch>
        </p:blipFill>
        <p:spPr>
          <a:xfrm>
            <a:off x="1143000" y="228600"/>
            <a:ext cx="6705600" cy="4498975"/>
          </a:xfrm>
        </p:spPr>
      </p:pic>
    </p:spTree>
    <p:extLst>
      <p:ext uri="{BB962C8B-B14F-4D97-AF65-F5344CB8AC3E}">
        <p14:creationId xmlns:p14="http://schemas.microsoft.com/office/powerpoint/2010/main" val="3905519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Continuing Explosions of Large Stars Create the Most Numerous Objects in the Universe: Dwarf Stars and Planets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638800"/>
            <a:ext cx="7162800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Our Sun is a long-lived yellow dwarf star , Population I, with the highest </a:t>
            </a:r>
            <a:r>
              <a:rPr lang="en-US" sz="2800" dirty="0" err="1"/>
              <a:t>metallicity</a:t>
            </a:r>
            <a:r>
              <a:rPr lang="en-US" sz="28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2820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The Scale of Solar System Planets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077200" cy="126206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All the major constituents of these planets  came from the elements of stellar </a:t>
            </a:r>
            <a:r>
              <a:rPr lang="en-US" sz="2400" dirty="0" err="1"/>
              <a:t>nucleosynthesis</a:t>
            </a:r>
            <a:r>
              <a:rPr lang="en-US" sz="2400" dirty="0"/>
              <a:t> .  These planets also have a similar </a:t>
            </a:r>
            <a:r>
              <a:rPr lang="en-US" sz="2400" dirty="0" err="1"/>
              <a:t>concen</a:t>
            </a:r>
            <a:r>
              <a:rPr lang="en-US" sz="2400" dirty="0"/>
              <a:t>- </a:t>
            </a:r>
            <a:r>
              <a:rPr lang="en-US" sz="2400" dirty="0" err="1"/>
              <a:t>tration</a:t>
            </a:r>
            <a:r>
              <a:rPr lang="en-US" sz="2400" dirty="0"/>
              <a:t> of these elements as do the postulated cores of fusing stars.</a:t>
            </a:r>
          </a:p>
        </p:txBody>
      </p:sp>
    </p:spTree>
    <p:extLst>
      <p:ext uri="{BB962C8B-B14F-4D97-AF65-F5344CB8AC3E}">
        <p14:creationId xmlns:p14="http://schemas.microsoft.com/office/powerpoint/2010/main" val="2224111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Different Mass Stars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001000" cy="5029200"/>
          </a:xfrm>
        </p:spPr>
      </p:pic>
    </p:spTree>
    <p:extLst>
      <p:ext uri="{BB962C8B-B14F-4D97-AF65-F5344CB8AC3E}">
        <p14:creationId xmlns:p14="http://schemas.microsoft.com/office/powerpoint/2010/main" val="1114224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Lifetime of Different Mass Stars on the Main Sequence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781800" cy="4953000"/>
          </a:xfrm>
        </p:spPr>
      </p:pic>
    </p:spTree>
    <p:extLst>
      <p:ext uri="{BB962C8B-B14F-4D97-AF65-F5344CB8AC3E}">
        <p14:creationId xmlns:p14="http://schemas.microsoft.com/office/powerpoint/2010/main" val="109668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Movement of Star on </a:t>
            </a:r>
            <a:r>
              <a:rPr lang="en-US" dirty="0" err="1"/>
              <a:t>Hertsprung</a:t>
            </a:r>
            <a:r>
              <a:rPr lang="en-US" dirty="0"/>
              <a:t>-Russell (H-R) Chart During its Lifetime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00999" cy="4876800"/>
          </a:xfrm>
        </p:spPr>
      </p:pic>
    </p:spTree>
    <p:extLst>
      <p:ext uri="{BB962C8B-B14F-4D97-AF65-F5344CB8AC3E}">
        <p14:creationId xmlns:p14="http://schemas.microsoft.com/office/powerpoint/2010/main" val="1188202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Differing Remnants &amp; Progenitors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153400" cy="5410200"/>
          </a:xfrm>
        </p:spPr>
      </p:pic>
    </p:spTree>
    <p:extLst>
      <p:ext uri="{BB962C8B-B14F-4D97-AF65-F5344CB8AC3E}">
        <p14:creationId xmlns:p14="http://schemas.microsoft.com/office/powerpoint/2010/main" val="330839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Fate of Various Star Masses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8001000" cy="4343400"/>
          </a:xfrm>
        </p:spPr>
      </p:pic>
    </p:spTree>
    <p:extLst>
      <p:ext uri="{BB962C8B-B14F-4D97-AF65-F5344CB8AC3E}">
        <p14:creationId xmlns:p14="http://schemas.microsoft.com/office/powerpoint/2010/main" val="234529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Matter and Dark Matter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Part 1 that follows deals with normal matter.</a:t>
            </a:r>
          </a:p>
          <a:p>
            <a:r>
              <a:rPr lang="en-US" dirty="0"/>
              <a:t>Made of atoms and plasma.</a:t>
            </a:r>
          </a:p>
          <a:p>
            <a:r>
              <a:rPr lang="en-US" dirty="0"/>
              <a:t>Detectable by electro-magnetic radiation.</a:t>
            </a:r>
          </a:p>
          <a:p>
            <a:r>
              <a:rPr lang="en-US" dirty="0"/>
              <a:t>Possesses gravity.</a:t>
            </a:r>
          </a:p>
          <a:p>
            <a:r>
              <a:rPr lang="en-US" dirty="0"/>
              <a:t>Produced during Big Bang.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Part 2 presentation deals with dark matter.</a:t>
            </a:r>
          </a:p>
          <a:p>
            <a:r>
              <a:rPr lang="en-US" dirty="0"/>
              <a:t>Particle characteristics supposedly unknown.</a:t>
            </a:r>
          </a:p>
          <a:p>
            <a:r>
              <a:rPr lang="en-US" dirty="0"/>
              <a:t>Only detectable by gravity.</a:t>
            </a:r>
          </a:p>
          <a:p>
            <a:r>
              <a:rPr lang="en-US" dirty="0"/>
              <a:t>Produced during Big Bang → new star bursts.</a:t>
            </a:r>
          </a:p>
          <a:p>
            <a:r>
              <a:rPr lang="en-US" dirty="0"/>
              <a:t>A source and reason for dark matter is proposed</a:t>
            </a:r>
          </a:p>
        </p:txBody>
      </p:sp>
    </p:spTree>
    <p:extLst>
      <p:ext uri="{BB962C8B-B14F-4D97-AF65-F5344CB8AC3E}">
        <p14:creationId xmlns:p14="http://schemas.microsoft.com/office/powerpoint/2010/main" val="2621160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Planetary Nebula</a:t>
            </a:r>
            <a:br>
              <a:rPr lang="en-US" dirty="0"/>
            </a:br>
            <a:r>
              <a:rPr lang="en-US" dirty="0"/>
              <a:t>NGC 6543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181600" cy="5029200"/>
          </a:xfrm>
        </p:spPr>
      </p:pic>
    </p:spTree>
    <p:extLst>
      <p:ext uri="{BB962C8B-B14F-4D97-AF65-F5344CB8AC3E}">
        <p14:creationId xmlns:p14="http://schemas.microsoft.com/office/powerpoint/2010/main" val="337825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Supernova Remnant</a:t>
            </a:r>
            <a:br>
              <a:rPr lang="en-US" dirty="0"/>
            </a:br>
            <a:r>
              <a:rPr lang="en-US" dirty="0"/>
              <a:t>Crab Nebula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5791200" cy="5105400"/>
          </a:xfrm>
        </p:spPr>
      </p:pic>
    </p:spTree>
    <p:extLst>
      <p:ext uri="{BB962C8B-B14F-4D97-AF65-F5344CB8AC3E}">
        <p14:creationId xmlns:p14="http://schemas.microsoft.com/office/powerpoint/2010/main" val="1219103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Items to View Thru a Telescope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162799" cy="5333999"/>
          </a:xfrm>
        </p:spPr>
      </p:pic>
    </p:spTree>
    <p:extLst>
      <p:ext uri="{BB962C8B-B14F-4D97-AF65-F5344CB8AC3E}">
        <p14:creationId xmlns:p14="http://schemas.microsoft.com/office/powerpoint/2010/main" val="1042720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Cores of Massive Stars Favor Certain Elements in the Fusion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54549"/>
            <a:ext cx="6096000" cy="4017264"/>
          </a:xfrm>
        </p:spPr>
      </p:pic>
    </p:spTree>
    <p:extLst>
      <p:ext uri="{BB962C8B-B14F-4D97-AF65-F5344CB8AC3E}">
        <p14:creationId xmlns:p14="http://schemas.microsoft.com/office/powerpoint/2010/main" val="1936623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20875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These Favored Elements Compose Most</a:t>
            </a:r>
            <a:br>
              <a:rPr lang="en-US" dirty="0"/>
            </a:br>
            <a:r>
              <a:rPr lang="en-US" dirty="0"/>
              <a:t>of the Matter that is not Gas or Plasma;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dirty="0"/>
              <a:t>They Were the </a:t>
            </a:r>
            <a:r>
              <a:rPr lang="en-US" sz="4000" dirty="0">
                <a:solidFill>
                  <a:srgbClr val="FF0000"/>
                </a:solidFill>
              </a:rPr>
              <a:t>Fusion Shells </a:t>
            </a:r>
            <a:r>
              <a:rPr lang="en-US" sz="4000" dirty="0"/>
              <a:t>of Evolving Stars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5867400" cy="4267200"/>
          </a:xfrm>
        </p:spPr>
      </p:pic>
    </p:spTree>
    <p:extLst>
      <p:ext uri="{BB962C8B-B14F-4D97-AF65-F5344CB8AC3E}">
        <p14:creationId xmlns:p14="http://schemas.microsoft.com/office/powerpoint/2010/main" val="2138372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</a:t>
            </a:r>
            <a:r>
              <a:rPr lang="en-US" b="1" dirty="0"/>
              <a:t>Fusion of Hydrogen</a:t>
            </a:r>
            <a:r>
              <a:rPr lang="en-US" dirty="0"/>
              <a:t> to 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process involves 3 different types of chain reactions:</a:t>
            </a:r>
          </a:p>
          <a:p>
            <a:r>
              <a:rPr lang="en-US" dirty="0"/>
              <a:t>Deuterium burning:  </a:t>
            </a:r>
            <a:r>
              <a:rPr lang="en-US" baseline="30000" dirty="0"/>
              <a:t>1</a:t>
            </a:r>
            <a:r>
              <a:rPr lang="en-US" baseline="-25000" dirty="0"/>
              <a:t>2</a:t>
            </a:r>
            <a:r>
              <a:rPr lang="en-US" dirty="0"/>
              <a:t>H + p → </a:t>
            </a:r>
            <a:r>
              <a:rPr lang="en-US" baseline="30000" dirty="0"/>
              <a:t>2</a:t>
            </a:r>
            <a:r>
              <a:rPr lang="en-US" baseline="-25000" dirty="0"/>
              <a:t>3</a:t>
            </a:r>
            <a:r>
              <a:rPr lang="en-US" dirty="0"/>
              <a:t>He</a:t>
            </a:r>
          </a:p>
          <a:p>
            <a:endParaRPr lang="en-US" dirty="0"/>
          </a:p>
          <a:p>
            <a:r>
              <a:rPr lang="en-US" dirty="0"/>
              <a:t>Proton – proton or pp chain producing </a:t>
            </a:r>
            <a:r>
              <a:rPr lang="en-US" baseline="30000" dirty="0"/>
              <a:t>2</a:t>
            </a:r>
            <a:r>
              <a:rPr lang="en-US" baseline="-25000" dirty="0"/>
              <a:t>2</a:t>
            </a:r>
            <a:r>
              <a:rPr lang="en-US" dirty="0"/>
              <a:t>He</a:t>
            </a:r>
          </a:p>
          <a:p>
            <a:endParaRPr lang="en-US" dirty="0"/>
          </a:p>
          <a:p>
            <a:r>
              <a:rPr lang="en-US" dirty="0"/>
              <a:t>Carbon-nitrogen-oxygen (CNO) cycle; delays more older, massive stars from burning too fast.</a:t>
            </a:r>
          </a:p>
        </p:txBody>
      </p:sp>
    </p:spTree>
    <p:extLst>
      <p:ext uri="{BB962C8B-B14F-4D97-AF65-F5344CB8AC3E}">
        <p14:creationId xmlns:p14="http://schemas.microsoft.com/office/powerpoint/2010/main" val="1700237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Proton-proton Chain Reaction Sequence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8970"/>
            <a:ext cx="7543800" cy="5218030"/>
          </a:xfrm>
        </p:spPr>
      </p:pic>
    </p:spTree>
    <p:extLst>
      <p:ext uri="{BB962C8B-B14F-4D97-AF65-F5344CB8AC3E}">
        <p14:creationId xmlns:p14="http://schemas.microsoft.com/office/powerpoint/2010/main" val="242971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Carbon-nitrogen-oxygen (CNO)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467600" cy="5234780"/>
          </a:xfrm>
        </p:spPr>
      </p:pic>
    </p:spTree>
    <p:extLst>
      <p:ext uri="{BB962C8B-B14F-4D97-AF65-F5344CB8AC3E}">
        <p14:creationId xmlns:p14="http://schemas.microsoft.com/office/powerpoint/2010/main" val="1564428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Helium Fusion </a:t>
            </a:r>
            <a:r>
              <a:rPr lang="en-US" dirty="0"/>
              <a:t>Produces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Triple alpha process produces carbon shown on next slide.</a:t>
            </a:r>
          </a:p>
          <a:p>
            <a:endParaRPr lang="en-US" dirty="0"/>
          </a:p>
          <a:p>
            <a:r>
              <a:rPr lang="en-US" sz="3600" dirty="0"/>
              <a:t>Alpha ladder process produces at very low rate O, Ne, Mg, Si, and S.</a:t>
            </a:r>
          </a:p>
        </p:txBody>
      </p:sp>
    </p:spTree>
    <p:extLst>
      <p:ext uri="{BB962C8B-B14F-4D97-AF65-F5344CB8AC3E}">
        <p14:creationId xmlns:p14="http://schemas.microsoft.com/office/powerpoint/2010/main" val="2586684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Helium fusion via Triple Alpha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153400" cy="5257800"/>
          </a:xfrm>
        </p:spPr>
      </p:pic>
    </p:spTree>
    <p:extLst>
      <p:ext uri="{BB962C8B-B14F-4D97-AF65-F5344CB8AC3E}">
        <p14:creationId xmlns:p14="http://schemas.microsoft.com/office/powerpoint/2010/main" val="292593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00600"/>
            <a:ext cx="5486400" cy="566738"/>
          </a:xfrm>
        </p:spPr>
        <p:txBody>
          <a:bodyPr>
            <a:no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Periodic table showing the origin of elements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/>
              <a:t>Based on data at </a:t>
            </a:r>
            <a:r>
              <a:rPr lang="en-US" sz="2000" dirty="0">
                <a:hlinkClick r:id="rId2"/>
              </a:rPr>
              <a:t>http://www4.nau.edu/meteorite/Meteorite/Book-GlossaryN.html</a:t>
            </a:r>
            <a:r>
              <a:rPr lang="en-US" sz="2000" dirty="0"/>
              <a:t> 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4" y="612774"/>
            <a:ext cx="8128016" cy="403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974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Carbon Fusion </a:t>
            </a:r>
            <a:r>
              <a:rPr lang="en-US" dirty="0"/>
              <a:t>Produces Mostly Neon and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8 to 11 solar mass (M</a:t>
            </a:r>
            <a:r>
              <a:rPr lang="el-GR" baseline="-25000" dirty="0"/>
              <a:t>Θ</a:t>
            </a:r>
            <a:r>
              <a:rPr lang="en-US" dirty="0"/>
              <a:t>) star leaves behind carbon and oxygen and a O-Ne-Na-Mg white dwarf.</a:t>
            </a:r>
          </a:p>
          <a:p>
            <a:endParaRPr lang="en-US" dirty="0"/>
          </a:p>
          <a:p>
            <a:r>
              <a:rPr lang="en-US" dirty="0"/>
              <a:t>&gt; 11 (M</a:t>
            </a:r>
            <a:r>
              <a:rPr lang="el-GR" baseline="-25000" dirty="0"/>
              <a:t>Θ</a:t>
            </a:r>
            <a:r>
              <a:rPr lang="en-US" dirty="0"/>
              <a:t>) star proceeds to a neon-burning process.</a:t>
            </a:r>
          </a:p>
        </p:txBody>
      </p:sp>
    </p:spTree>
    <p:extLst>
      <p:ext uri="{BB962C8B-B14F-4D97-AF65-F5344CB8AC3E}">
        <p14:creationId xmlns:p14="http://schemas.microsoft.com/office/powerpoint/2010/main" val="2407251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Neon Fusion </a:t>
            </a:r>
            <a:r>
              <a:rPr lang="en-US" dirty="0"/>
              <a:t>Produces Primarily Oxygen and some Mg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Details for transition between fusion shells is given for Ne to O:</a:t>
            </a:r>
          </a:p>
          <a:p>
            <a:pPr marL="514350" indent="-514350">
              <a:buAutoNum type="arabicPeriod"/>
            </a:pPr>
            <a:r>
              <a:rPr lang="en-US" dirty="0"/>
              <a:t>Ne burning begins after C burning consumes all carbon in its ignition layer.</a:t>
            </a:r>
          </a:p>
          <a:p>
            <a:pPr marL="514350" indent="-514350">
              <a:buAutoNum type="arabicPeriod"/>
            </a:pPr>
            <a:r>
              <a:rPr lang="en-US" dirty="0"/>
              <a:t>A new O-Ne-Mg core is created.</a:t>
            </a:r>
          </a:p>
          <a:p>
            <a:pPr marL="514350" indent="-514350">
              <a:buAutoNum type="arabicPeriod"/>
            </a:pPr>
            <a:r>
              <a:rPr lang="en-US" dirty="0"/>
              <a:t>The core ceases fusion burning and contracts.</a:t>
            </a:r>
          </a:p>
          <a:p>
            <a:pPr marL="514350" indent="-514350">
              <a:buAutoNum type="arabicPeriod"/>
            </a:pPr>
            <a:r>
              <a:rPr lang="en-US" dirty="0"/>
              <a:t>*A rebound of energy releases parts of the upper shells of carbon, helium, and hydrogen into the interstellar medium (IM)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60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Fusion Transition Creates a Release of Materials in the Equatorial Regions from the Outer Shells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5. Increased temperatures allows neon to burn.</a:t>
            </a:r>
          </a:p>
          <a:p>
            <a:pPr marL="0" indent="0">
              <a:buNone/>
            </a:pPr>
            <a:r>
              <a:rPr lang="en-US" dirty="0"/>
              <a:t>6. Other shells are still burning C, He, and H.</a:t>
            </a:r>
          </a:p>
          <a:p>
            <a:pPr marL="0" indent="0">
              <a:buNone/>
            </a:pPr>
            <a:r>
              <a:rPr lang="en-US" dirty="0"/>
              <a:t>7. O and Mg accumulate in the central core.</a:t>
            </a:r>
          </a:p>
          <a:p>
            <a:pPr marL="0" indent="0">
              <a:buNone/>
            </a:pPr>
            <a:r>
              <a:rPr lang="en-US" dirty="0"/>
              <a:t>8. After Ne is consumed within a certain core shell of required temp. and press. ranges, the core ceases fusion &amp; contracts.</a:t>
            </a:r>
          </a:p>
          <a:p>
            <a:pPr marL="0" indent="0">
              <a:buNone/>
            </a:pPr>
            <a:r>
              <a:rPr lang="en-US" dirty="0"/>
              <a:t>9. * Sudden release of energy expels more material from star’s surface generally around the equatorial regions.</a:t>
            </a:r>
          </a:p>
          <a:p>
            <a:pPr marL="0" indent="0">
              <a:buNone/>
            </a:pPr>
            <a:r>
              <a:rPr lang="en-US" dirty="0"/>
              <a:t>9. Again gravitational pressure takes over until oxygen burning can start. </a:t>
            </a:r>
          </a:p>
        </p:txBody>
      </p:sp>
    </p:spTree>
    <p:extLst>
      <p:ext uri="{BB962C8B-B14F-4D97-AF65-F5344CB8AC3E}">
        <p14:creationId xmlns:p14="http://schemas.microsoft.com/office/powerpoint/2010/main" val="3970623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Final fusion processes occur quickly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b="1" dirty="0"/>
              <a:t>Oxygen fusion</a:t>
            </a:r>
            <a:r>
              <a:rPr lang="en-US" dirty="0"/>
              <a:t>:  produces primarily Si</a:t>
            </a:r>
          </a:p>
          <a:p>
            <a:endParaRPr lang="en-US" dirty="0"/>
          </a:p>
          <a:p>
            <a:r>
              <a:rPr lang="en-US" b="1" dirty="0"/>
              <a:t>Silicon fusion</a:t>
            </a:r>
            <a:r>
              <a:rPr lang="en-US" dirty="0"/>
              <a:t>:  produces primarily Fe, Ni, &amp; Zn.  The Ni and Zn rapidly decay to Fe.</a:t>
            </a:r>
          </a:p>
          <a:p>
            <a:endParaRPr lang="en-US" dirty="0"/>
          </a:p>
          <a:p>
            <a:r>
              <a:rPr lang="en-US" dirty="0"/>
              <a:t>No additional energy can be generated for another reaction for Si fusion.  A rapid contraction occurs causing a Supernova Type II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86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 (SN) </a:t>
            </a:r>
            <a:r>
              <a:rPr lang="en-US" dirty="0" err="1"/>
              <a:t>Nucleosynthesis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Supposely</a:t>
            </a:r>
            <a:r>
              <a:rPr lang="en-US" dirty="0"/>
              <a:t> (?), the central portion gets crushed into a neutron star or </a:t>
            </a:r>
            <a:r>
              <a:rPr lang="en-US" dirty="0" err="1"/>
              <a:t>blackhole</a:t>
            </a:r>
            <a:r>
              <a:rPr lang="en-US" dirty="0"/>
              <a:t>.</a:t>
            </a:r>
          </a:p>
          <a:p>
            <a:r>
              <a:rPr lang="en-US" dirty="0"/>
              <a:t>The outer layers blow away in a Supernova – Type II, </a:t>
            </a:r>
            <a:r>
              <a:rPr lang="en-US" dirty="0" err="1"/>
              <a:t>Ib</a:t>
            </a:r>
            <a:r>
              <a:rPr lang="en-US" dirty="0"/>
              <a:t>, or </a:t>
            </a:r>
            <a:r>
              <a:rPr lang="en-US" dirty="0" err="1"/>
              <a:t>Ic</a:t>
            </a:r>
            <a:r>
              <a:rPr lang="en-US" dirty="0"/>
              <a:t> creating a SN remnant.</a:t>
            </a:r>
          </a:p>
          <a:p>
            <a:r>
              <a:rPr lang="en-US" dirty="0"/>
              <a:t>An immense burst of new neutrons creates the other rarer elements above iron, Fe.</a:t>
            </a:r>
          </a:p>
          <a:p>
            <a:r>
              <a:rPr lang="en-US" dirty="0"/>
              <a:t>The SN remnant materials seed the IM to produce future stars and planets.</a:t>
            </a:r>
          </a:p>
        </p:txBody>
      </p:sp>
    </p:spTree>
    <p:extLst>
      <p:ext uri="{BB962C8B-B14F-4D97-AF65-F5344CB8AC3E}">
        <p14:creationId xmlns:p14="http://schemas.microsoft.com/office/powerpoint/2010/main" val="2732243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/>
              <a:t>The Kepler Supernova Remnant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 b="335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Composite image  taken from Spitzer, Hubble and Chandra X-ray Telescopes</a:t>
            </a:r>
          </a:p>
        </p:txBody>
      </p:sp>
    </p:spTree>
    <p:extLst>
      <p:ext uri="{BB962C8B-B14F-4D97-AF65-F5344CB8AC3E}">
        <p14:creationId xmlns:p14="http://schemas.microsoft.com/office/powerpoint/2010/main" val="356873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 </a:t>
            </a:r>
            <a:r>
              <a:rPr lang="en-US" dirty="0" err="1"/>
              <a:t>Nucleosynthesis</a:t>
            </a:r>
            <a:r>
              <a:rPr lang="en-US" dirty="0"/>
              <a:t> Processes as Envisioned by Fred Hoyle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R-process:  rapid capture of neutrons by seed nuclei.</a:t>
            </a:r>
          </a:p>
          <a:p>
            <a:endParaRPr lang="en-US" dirty="0"/>
          </a:p>
          <a:p>
            <a:r>
              <a:rPr lang="en-US" dirty="0"/>
              <a:t>RP-process:  consecutive proton capture onto a seed nuclei.</a:t>
            </a:r>
          </a:p>
          <a:p>
            <a:endParaRPr lang="en-US" dirty="0"/>
          </a:p>
          <a:p>
            <a:r>
              <a:rPr lang="en-US" dirty="0"/>
              <a:t>Photodisintegration: high energy gamma rays enter atom nucleus and emit a nucleon or alpha particle.</a:t>
            </a:r>
          </a:p>
        </p:txBody>
      </p:sp>
    </p:spTree>
    <p:extLst>
      <p:ext uri="{BB962C8B-B14F-4D97-AF65-F5344CB8AC3E}">
        <p14:creationId xmlns:p14="http://schemas.microsoft.com/office/powerpoint/2010/main" val="2047346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Controversial, but Cautious Proposals Deviating from the Standard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/>
              <a:t>Expulsion of materials from a supernova cannot be simulated by computer modeling.</a:t>
            </a:r>
          </a:p>
          <a:p>
            <a:pPr marL="0" indent="0">
              <a:buNone/>
            </a:pPr>
            <a:r>
              <a:rPr lang="en-US" dirty="0"/>
              <a:t>      1.  Perhaps the expulsion is primarily from equatorial regions where centripetal spin forces aid in acting against gravity.</a:t>
            </a:r>
          </a:p>
          <a:p>
            <a:pPr marL="0" indent="0">
              <a:buNone/>
            </a:pPr>
            <a:r>
              <a:rPr lang="en-US" dirty="0"/>
              <a:t>       2.  Perhaps a large percentage of the outer layers is expelled each time during a fusion shell transition.  Some diagrams follow to show stellar evolution.</a:t>
            </a:r>
          </a:p>
        </p:txBody>
      </p:sp>
    </p:spTree>
    <p:extLst>
      <p:ext uri="{BB962C8B-B14F-4D97-AF65-F5344CB8AC3E}">
        <p14:creationId xmlns:p14="http://schemas.microsoft.com/office/powerpoint/2010/main" val="2060872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Seeds for Proto Stars &amp; Planets Come from Supernova Remnants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The current nebular hypothesis becomes less and less convincing for forming stars.</a:t>
            </a:r>
          </a:p>
          <a:p>
            <a:pPr marL="514350" indent="-514350">
              <a:buAutoNum type="arabicPeriod"/>
            </a:pPr>
            <a:r>
              <a:rPr lang="en-US" dirty="0"/>
              <a:t>Stellar </a:t>
            </a:r>
            <a:r>
              <a:rPr lang="en-US" dirty="0" err="1"/>
              <a:t>nucleosynthesis</a:t>
            </a:r>
            <a:r>
              <a:rPr lang="en-US" dirty="0"/>
              <a:t> produces the “primary elements” required for planets.</a:t>
            </a:r>
          </a:p>
          <a:p>
            <a:pPr marL="514350" indent="-514350">
              <a:buAutoNum type="arabicPeriod"/>
            </a:pPr>
            <a:r>
              <a:rPr lang="en-US" dirty="0"/>
              <a:t>The nuclear “fusion shells” of a star disperse these elements in a systematic, sequential manner,  but</a:t>
            </a:r>
          </a:p>
          <a:p>
            <a:pPr marL="514350" indent="-514350">
              <a:buAutoNum type="arabicPeriod"/>
            </a:pPr>
            <a:r>
              <a:rPr lang="en-US" dirty="0"/>
              <a:t>The successive explosions are chaotic enough to produce </a:t>
            </a:r>
            <a:r>
              <a:rPr lang="en-US" dirty="0" err="1"/>
              <a:t>clumpiness</a:t>
            </a:r>
            <a:r>
              <a:rPr lang="en-US" dirty="0"/>
              <a:t> with varying sizes.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14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" y="-2286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5. Final explosion expels spinning orbs of iron</a:t>
            </a:r>
            <a:br>
              <a:rPr lang="en-US" dirty="0"/>
            </a:br>
            <a:r>
              <a:rPr lang="en-US" dirty="0"/>
              <a:t>   providing very strong electrical and magnetic</a:t>
            </a:r>
            <a:br>
              <a:rPr lang="en-US" dirty="0"/>
            </a:br>
            <a:r>
              <a:rPr lang="en-US" dirty="0"/>
              <a:t>   properties with connecting circuits. </a:t>
            </a:r>
            <a:br>
              <a:rPr lang="en-US" dirty="0"/>
            </a:br>
            <a:r>
              <a:rPr lang="en-US" dirty="0"/>
              <a:t>   6. The properties can then gather the reheated</a:t>
            </a:r>
            <a:br>
              <a:rPr lang="en-US" dirty="0"/>
            </a:br>
            <a:r>
              <a:rPr lang="en-US" dirty="0"/>
              <a:t>   plasma of previously expelled materials.</a:t>
            </a:r>
            <a:br>
              <a:rPr lang="en-US" dirty="0"/>
            </a:br>
            <a:r>
              <a:rPr lang="en-US" dirty="0"/>
              <a:t>   7. This capturing process leads to </a:t>
            </a:r>
            <a:r>
              <a:rPr lang="en-US" dirty="0" err="1"/>
              <a:t>differen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tiated</a:t>
            </a:r>
            <a:r>
              <a:rPr lang="en-US" dirty="0"/>
              <a:t> objects of varying types of cores &amp; also</a:t>
            </a:r>
            <a:br>
              <a:rPr lang="en-US" dirty="0"/>
            </a:br>
            <a:r>
              <a:rPr lang="en-US" dirty="0"/>
              <a:t>   varying surrounding materials in amount/type.</a:t>
            </a:r>
            <a:br>
              <a:rPr lang="en-US" dirty="0"/>
            </a:br>
            <a:r>
              <a:rPr lang="en-US" dirty="0"/>
              <a:t>   8. Many of these objects and their surrounding</a:t>
            </a:r>
            <a:br>
              <a:rPr lang="en-US" dirty="0"/>
            </a:br>
            <a:r>
              <a:rPr lang="en-US" dirty="0"/>
              <a:t>   medium can have close proximity to create</a:t>
            </a:r>
            <a:br>
              <a:rPr lang="en-US" dirty="0"/>
            </a:br>
            <a:r>
              <a:rPr lang="en-US" dirty="0"/>
              <a:t>   proto-star disks and planetary systems.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5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Earlier Ideas Become Foundation for </a:t>
            </a:r>
            <a:r>
              <a:rPr lang="en-US" dirty="0" err="1"/>
              <a:t>Nucleosynthesis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r>
              <a:rPr lang="en-US" dirty="0"/>
              <a:t>Early 1800’s – John Dalton used concept of atoms to explain how elements always react.</a:t>
            </a:r>
          </a:p>
          <a:p>
            <a:r>
              <a:rPr lang="en-US" dirty="0"/>
              <a:t>1869 – Dmitri </a:t>
            </a:r>
            <a:r>
              <a:rPr lang="en-US" dirty="0" err="1"/>
              <a:t>Mendelev</a:t>
            </a:r>
            <a:r>
              <a:rPr lang="en-US" dirty="0"/>
              <a:t> credited for Periodic Table of Elements that predicted other elements.</a:t>
            </a:r>
          </a:p>
          <a:p>
            <a:r>
              <a:rPr lang="en-US" dirty="0"/>
              <a:t>1897 – </a:t>
            </a:r>
            <a:r>
              <a:rPr lang="en-US" dirty="0" err="1"/>
              <a:t>J.J.Thomson</a:t>
            </a:r>
            <a:r>
              <a:rPr lang="en-US" dirty="0"/>
              <a:t> discovered electrons.</a:t>
            </a:r>
          </a:p>
          <a:p>
            <a:r>
              <a:rPr lang="en-US" dirty="0"/>
              <a:t>1909 – E. Rutherford proposed atom’s nucleus.</a:t>
            </a:r>
          </a:p>
          <a:p>
            <a:r>
              <a:rPr lang="en-US" dirty="0"/>
              <a:t>1913 – Neil Bohr suggested electrons have quantized orbits.</a:t>
            </a:r>
          </a:p>
          <a:p>
            <a:r>
              <a:rPr lang="en-US" dirty="0"/>
              <a:t>1916 – Gilbert Lewis explains chemical bonds.</a:t>
            </a:r>
          </a:p>
        </p:txBody>
      </p:sp>
    </p:spTree>
    <p:extLst>
      <p:ext uri="{BB962C8B-B14F-4D97-AF65-F5344CB8AC3E}">
        <p14:creationId xmlns:p14="http://schemas.microsoft.com/office/powerpoint/2010/main" val="2152810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Feats of </a:t>
            </a:r>
            <a:r>
              <a:rPr lang="en-US" u="sng" dirty="0" err="1"/>
              <a:t>Nucleosynthesis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Unending, omnipotent, omnipresent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Produced by infinite stars and their supernovae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Produces all matter and life.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Amazingly highly organized producing new stars.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Defeats entropy with re-birth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16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of Static Heads</a:t>
            </a:r>
            <a:br>
              <a:rPr lang="en-US" dirty="0"/>
            </a:br>
            <a:r>
              <a:rPr lang="en-US" dirty="0"/>
              <a:t>for Evolving Stars and Planets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These static heads represent a column of matter from the core to the surface of typical celestial objects. The state of this matter is both computed &amp; postulated.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Your own postulations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2972195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848600" cy="1752600"/>
          </a:xfrm>
        </p:spPr>
        <p:txBody>
          <a:bodyPr>
            <a:noAutofit/>
          </a:bodyPr>
          <a:lstStyle/>
          <a:p>
            <a:r>
              <a:rPr lang="en-US" sz="4000" dirty="0"/>
              <a:t>The Story of Big Bang - </a:t>
            </a:r>
            <a:r>
              <a:rPr lang="en-US" sz="4000" dirty="0" err="1"/>
              <a:t>Nucleosynthesis</a:t>
            </a:r>
            <a:r>
              <a:rPr lang="en-US" sz="4000" dirty="0"/>
              <a:t> </a:t>
            </a:r>
          </a:p>
          <a:p>
            <a:r>
              <a:rPr lang="en-US" sz="4000" dirty="0"/>
              <a:t>And Dark Matter</a:t>
            </a:r>
          </a:p>
        </p:txBody>
      </p:sp>
    </p:spTree>
    <p:extLst>
      <p:ext uri="{BB962C8B-B14F-4D97-AF65-F5344CB8AC3E}">
        <p14:creationId xmlns:p14="http://schemas.microsoft.com/office/powerpoint/2010/main" val="29941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for </a:t>
            </a:r>
            <a:r>
              <a:rPr lang="en-US" dirty="0" err="1"/>
              <a:t>Nucleosynthesis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1920 – Arthur </a:t>
            </a:r>
            <a:r>
              <a:rPr lang="en-US" dirty="0" err="1"/>
              <a:t>Eddington</a:t>
            </a:r>
            <a:r>
              <a:rPr lang="en-US" dirty="0"/>
              <a:t> suggested star’s energy comes from fusion of H &amp; He.</a:t>
            </a:r>
          </a:p>
          <a:p>
            <a:r>
              <a:rPr lang="en-US" dirty="0"/>
              <a:t>1931 - Georges Lemaitre devises the Big Bang.</a:t>
            </a:r>
          </a:p>
          <a:p>
            <a:r>
              <a:rPr lang="en-US" dirty="0"/>
              <a:t>1946 – Fred Hoyle created idea that heavier elements are produced inside stars.</a:t>
            </a:r>
          </a:p>
          <a:p>
            <a:r>
              <a:rPr lang="en-US" dirty="0"/>
              <a:t>1950’s – Particle accelerators &amp; detectors.</a:t>
            </a:r>
          </a:p>
          <a:p>
            <a:r>
              <a:rPr lang="en-US" dirty="0"/>
              <a:t>1950 – </a:t>
            </a:r>
            <a:r>
              <a:rPr lang="en-US" dirty="0" err="1"/>
              <a:t>H.Suess</a:t>
            </a:r>
            <a:r>
              <a:rPr lang="en-US" dirty="0"/>
              <a:t> &amp; </a:t>
            </a:r>
            <a:r>
              <a:rPr lang="en-US" dirty="0" err="1"/>
              <a:t>H.Urey</a:t>
            </a:r>
            <a:r>
              <a:rPr lang="en-US" dirty="0"/>
              <a:t> → Abundance tables</a:t>
            </a:r>
          </a:p>
          <a:p>
            <a:r>
              <a:rPr lang="en-US" dirty="0"/>
              <a:t>1957 – A review paper by E.&amp;G. Burbidge expanded fusion processes inside stars.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4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Both Hoyle and Lemaitre Models Needed to Explain Abundances; Hence, the Big Bang was adopted.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Existence of deuterium, isotope of hydrogen.</a:t>
            </a:r>
          </a:p>
          <a:p>
            <a:endParaRPr lang="en-US" dirty="0"/>
          </a:p>
          <a:p>
            <a:r>
              <a:rPr lang="en-US" dirty="0"/>
              <a:t>Existence of nuclides between He &amp; Carbon.</a:t>
            </a:r>
          </a:p>
          <a:p>
            <a:endParaRPr lang="en-US" dirty="0"/>
          </a:p>
          <a:p>
            <a:r>
              <a:rPr lang="en-US" dirty="0"/>
              <a:t>Fundamentally high amount of He both in stars and interstellar gases.</a:t>
            </a:r>
          </a:p>
          <a:p>
            <a:endParaRPr lang="en-US" dirty="0"/>
          </a:p>
          <a:p>
            <a:r>
              <a:rPr lang="en-US" baseline="30000" dirty="0"/>
              <a:t>1</a:t>
            </a:r>
            <a:r>
              <a:rPr lang="en-US" baseline="-25000" dirty="0"/>
              <a:t>2</a:t>
            </a:r>
            <a:r>
              <a:rPr lang="en-US" dirty="0"/>
              <a:t>H, Li, Be, B, and high amount of He cannot be produced inside stars.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Atom and its Internal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nucleus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Composed of protons and neutrons.</a:t>
            </a:r>
          </a:p>
          <a:p>
            <a:pPr marL="514350" indent="-514350">
              <a:buAutoNum type="arabicPeriod" startAt="2"/>
            </a:pPr>
            <a:r>
              <a:rPr lang="en-US" dirty="0"/>
              <a:t>Their quarks are held together by the </a:t>
            </a:r>
            <a:r>
              <a:rPr lang="en-US" b="1" dirty="0"/>
              <a:t>strong force.</a:t>
            </a:r>
          </a:p>
          <a:p>
            <a:pPr marL="514350" indent="-514350">
              <a:buAutoNum type="arabicPeriod" startAt="3"/>
            </a:pPr>
            <a:r>
              <a:rPr lang="en-US" dirty="0"/>
              <a:t>Force carrier is the </a:t>
            </a:r>
            <a:r>
              <a:rPr lang="en-US" b="1" dirty="0"/>
              <a:t>gluon</a:t>
            </a:r>
            <a:r>
              <a:rPr lang="en-US" dirty="0"/>
              <a:t> acting over extremely short distances.</a:t>
            </a:r>
          </a:p>
          <a:p>
            <a:pPr marL="514350" indent="-514350">
              <a:buAutoNum type="arabicPeriod" startAt="4"/>
            </a:pPr>
            <a:r>
              <a:rPr lang="en-US" dirty="0"/>
              <a:t>Proton and neutron held together by the </a:t>
            </a:r>
            <a:r>
              <a:rPr lang="en-US" b="1" dirty="0"/>
              <a:t>weak force</a:t>
            </a:r>
            <a:r>
              <a:rPr lang="en-US" dirty="0"/>
              <a:t> that can transmute these two nucleons.</a:t>
            </a:r>
          </a:p>
          <a:p>
            <a:pPr marL="0" indent="0">
              <a:buNone/>
            </a:pPr>
            <a:r>
              <a:rPr lang="en-US" dirty="0"/>
              <a:t>5.  Force carriers for weak force are </a:t>
            </a:r>
            <a:r>
              <a:rPr lang="en-US" b="1" dirty="0"/>
              <a:t>bosons</a:t>
            </a:r>
            <a:r>
              <a:rPr lang="en-US" dirty="0"/>
              <a:t>.</a:t>
            </a:r>
          </a:p>
          <a:p>
            <a:pPr marL="514350" indent="-514350">
              <a:buAutoNum type="arabicPeriod" startAt="4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Atom and its Internal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electron cloud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1.  Generally composed of equal number of </a:t>
            </a:r>
            <a:br>
              <a:rPr lang="en-US" dirty="0"/>
            </a:br>
            <a:r>
              <a:rPr lang="en-US" dirty="0"/>
              <a:t>          electrons as protons in the nucleus.</a:t>
            </a:r>
          </a:p>
          <a:p>
            <a:pPr marL="0" indent="0">
              <a:buNone/>
            </a:pPr>
            <a:r>
              <a:rPr lang="en-US" dirty="0"/>
              <a:t>    2.   Atoms with unequal no. are charged ions.</a:t>
            </a:r>
          </a:p>
          <a:p>
            <a:pPr marL="0" indent="0">
              <a:buNone/>
            </a:pPr>
            <a:r>
              <a:rPr lang="en-US" dirty="0"/>
              <a:t>    3.   Held to atom by electromagnetic forces.</a:t>
            </a:r>
            <a:br>
              <a:rPr lang="en-US" dirty="0"/>
            </a:br>
            <a:r>
              <a:rPr lang="en-US" dirty="0"/>
              <a:t>    4.   Force carrier is the photon that can</a:t>
            </a:r>
            <a:br>
              <a:rPr lang="en-US" dirty="0"/>
            </a:br>
            <a:r>
              <a:rPr lang="en-US" dirty="0"/>
              <a:t>          interact over large distances.</a:t>
            </a:r>
          </a:p>
          <a:p>
            <a:pPr marL="0" indent="0">
              <a:buNone/>
            </a:pPr>
            <a:r>
              <a:rPr lang="en-US" dirty="0"/>
              <a:t>    5.   Atoms are held together by same forces.</a:t>
            </a:r>
          </a:p>
        </p:txBody>
      </p:sp>
    </p:spTree>
    <p:extLst>
      <p:ext uri="{BB962C8B-B14F-4D97-AF65-F5344CB8AC3E}">
        <p14:creationId xmlns:p14="http://schemas.microsoft.com/office/powerpoint/2010/main" val="23523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57369</TotalTime>
  <Words>1836</Words>
  <Application>Microsoft Office PowerPoint</Application>
  <PresentationFormat>On-screen Show (4:3)</PresentationFormat>
  <Paragraphs>201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Nucleosynthesis The Story of Atoms, Molecules, and Dark Matter</vt:lpstr>
      <vt:lpstr>Definition</vt:lpstr>
      <vt:lpstr>Normal Matter and Dark Matter</vt:lpstr>
      <vt:lpstr>     Periodic table showing the origin of elements </vt:lpstr>
      <vt:lpstr>Earlier Ideas Become Foundation for Nucleosynthesis </vt:lpstr>
      <vt:lpstr>Recent History for Nucleosynthesis</vt:lpstr>
      <vt:lpstr>Both Hoyle and Lemaitre Models Needed to Explain Abundances; Hence, the Big Bang was adopted.</vt:lpstr>
      <vt:lpstr>Review of Atom and its Internal Forces</vt:lpstr>
      <vt:lpstr>Review of Atom and its Internal Forces</vt:lpstr>
      <vt:lpstr>Atoms are the Basic Unit of Matter</vt:lpstr>
      <vt:lpstr>Other “Particle Physics” Terms</vt:lpstr>
      <vt:lpstr>Big Bang Nucleosynthesis Maker of First Hydrogen and Helium Nucleons and Atoms</vt:lpstr>
      <vt:lpstr>Chief Nuclear Reactions During the B.B.</vt:lpstr>
      <vt:lpstr>First Nuclear Reactions</vt:lpstr>
      <vt:lpstr>Universe Keeps Expanding and Cooling</vt:lpstr>
      <vt:lpstr>Macro-lumps or Galaxies Keep Expanding</vt:lpstr>
      <vt:lpstr>Stellar Nucleosynthesis Uses Gravity and Thermal Expansion of Nuclear Fusion </vt:lpstr>
      <vt:lpstr>Stellar Nucleosynthesis - Maker of Heavier Metals Between Helium and Iron</vt:lpstr>
      <vt:lpstr>Abundances of Chemical Elements</vt:lpstr>
      <vt:lpstr>General Trends for Elements</vt:lpstr>
      <vt:lpstr>Most Abundant of Heavier Metals</vt:lpstr>
      <vt:lpstr>Scale of Largest Stars</vt:lpstr>
      <vt:lpstr>Continuing Explosions of Large Stars Create the Most Numerous Objects in the Universe: Dwarf Stars and Planets</vt:lpstr>
      <vt:lpstr>The Scale of Solar System Planets</vt:lpstr>
      <vt:lpstr>Evolution of Different Mass Stars</vt:lpstr>
      <vt:lpstr>Lifetime of Different Mass Stars on the Main Sequence</vt:lpstr>
      <vt:lpstr>Movement of Star on Hertsprung-Russell (H-R) Chart During its Lifetime</vt:lpstr>
      <vt:lpstr>Differing Remnants &amp; Progenitors</vt:lpstr>
      <vt:lpstr>Fate of Various Star Masses</vt:lpstr>
      <vt:lpstr>Typical Planetary Nebula NGC 6543</vt:lpstr>
      <vt:lpstr>Typical Supernova Remnant Crab Nebula</vt:lpstr>
      <vt:lpstr>Some Items to View Thru a Telescope</vt:lpstr>
      <vt:lpstr>Cores of Massive Stars Favor Certain Elements in the Fusion Process</vt:lpstr>
      <vt:lpstr> These Favored Elements Compose Most of the Matter that is not Gas or Plasma;  They Were the Fusion Shells of Evolving Stars </vt:lpstr>
      <vt:lpstr>First Fusion of Hydrogen to He</vt:lpstr>
      <vt:lpstr>Proton-proton Chain Reaction Sequence</vt:lpstr>
      <vt:lpstr>Carbon-nitrogen-oxygen (CNO) Cycle</vt:lpstr>
      <vt:lpstr>Helium Fusion Produces Carbon</vt:lpstr>
      <vt:lpstr>Helium fusion via Triple Alpha Process</vt:lpstr>
      <vt:lpstr>Carbon Fusion Produces Mostly Neon and Oxygen</vt:lpstr>
      <vt:lpstr>Neon Fusion Produces Primarily Oxygen and some Mg</vt:lpstr>
      <vt:lpstr>Each Fusion Transition Creates a Release of Materials in the Equatorial Regions from the Outer Shells  </vt:lpstr>
      <vt:lpstr>Final fusion processes occur quickly</vt:lpstr>
      <vt:lpstr>Supernova (SN) Nucleosynthesis</vt:lpstr>
      <vt:lpstr>The Kepler Supernova Remnant</vt:lpstr>
      <vt:lpstr>SN Nucleosynthesis Processes as Envisioned by Fred Hoyle</vt:lpstr>
      <vt:lpstr>Controversial, but Cautious Proposals Deviating from the Standard Model </vt:lpstr>
      <vt:lpstr>Can Seeds for Proto Stars &amp; Planets Come from Supernova Remnants ?</vt:lpstr>
      <vt:lpstr>PowerPoint Presentation</vt:lpstr>
      <vt:lpstr>The Feats of Nucleosynthesis</vt:lpstr>
      <vt:lpstr>Appendix of Static Heads for Evolving Stars and Planets</vt:lpstr>
      <vt:lpstr>Part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Nucleosynthesis The Story of Atoms and Dark Matter</dc:title>
  <dc:creator>Dougl</dc:creator>
  <cp:lastModifiedBy>Douglas Ettinger</cp:lastModifiedBy>
  <cp:revision>96</cp:revision>
  <cp:lastPrinted>2014-10-22T23:18:25Z</cp:lastPrinted>
  <dcterms:created xsi:type="dcterms:W3CDTF">2014-09-22T16:21:15Z</dcterms:created>
  <dcterms:modified xsi:type="dcterms:W3CDTF">2017-02-17T16:10:08Z</dcterms:modified>
</cp:coreProperties>
</file>