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4" r:id="rId4"/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312" r:id="rId25"/>
    <p:sldId id="31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6" r:id="rId42"/>
    <p:sldId id="298" r:id="rId43"/>
    <p:sldId id="299" r:id="rId44"/>
    <p:sldId id="300" r:id="rId45"/>
    <p:sldId id="301" r:id="rId46"/>
    <p:sldId id="302" r:id="rId47"/>
    <p:sldId id="304" r:id="rId48"/>
    <p:sldId id="305" r:id="rId49"/>
    <p:sldId id="306" r:id="rId50"/>
    <p:sldId id="307" r:id="rId51"/>
    <p:sldId id="308" r:id="rId52"/>
    <p:sldId id="310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950EAB-2670-4E4B-A9B3-5EE5F8BF689E}" v="4" dt="2024-01-26T15:31:47.7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ieLeigh Chastain" userId="e5669607-31d1-442a-9c30-4ebd3d5c01a8" providerId="ADAL" clId="{EB950EAB-2670-4E4B-A9B3-5EE5F8BF689E}"/>
    <pc:docChg chg="modSld">
      <pc:chgData name="ConnieLeigh Chastain" userId="e5669607-31d1-442a-9c30-4ebd3d5c01a8" providerId="ADAL" clId="{EB950EAB-2670-4E4B-A9B3-5EE5F8BF689E}" dt="2024-01-26T14:53:18.211" v="0"/>
      <pc:docMkLst>
        <pc:docMk/>
      </pc:docMkLst>
      <pc:sldChg chg="modSp modAnim">
        <pc:chgData name="ConnieLeigh Chastain" userId="e5669607-31d1-442a-9c30-4ebd3d5c01a8" providerId="ADAL" clId="{EB950EAB-2670-4E4B-A9B3-5EE5F8BF689E}" dt="2024-01-26T14:53:18.211" v="0"/>
        <pc:sldMkLst>
          <pc:docMk/>
          <pc:sldMk cId="3921490580" sldId="311"/>
        </pc:sldMkLst>
        <pc:picChg chg="mod">
          <ac:chgData name="ConnieLeigh Chastain" userId="e5669607-31d1-442a-9c30-4ebd3d5c01a8" providerId="ADAL" clId="{EB950EAB-2670-4E4B-A9B3-5EE5F8BF689E}" dt="2024-01-26T14:53:18.211" v="0"/>
          <ac:picMkLst>
            <pc:docMk/>
            <pc:sldMk cId="3921490580" sldId="311"/>
            <ac:picMk id="2" creationId="{ABC472B3-4C10-44FC-BBB4-6A72306F2B13}"/>
          </ac:picMkLst>
        </pc:picChg>
      </pc:sldChg>
      <pc:sldChg chg="modSp modAnim">
        <pc:chgData name="ConnieLeigh Chastain" userId="e5669607-31d1-442a-9c30-4ebd3d5c01a8" providerId="ADAL" clId="{EB950EAB-2670-4E4B-A9B3-5EE5F8BF689E}" dt="2024-01-26T14:53:18.211" v="0"/>
        <pc:sldMkLst>
          <pc:docMk/>
          <pc:sldMk cId="2113726288" sldId="312"/>
        </pc:sldMkLst>
        <pc:picChg chg="mod">
          <ac:chgData name="ConnieLeigh Chastain" userId="e5669607-31d1-442a-9c30-4ebd3d5c01a8" providerId="ADAL" clId="{EB950EAB-2670-4E4B-A9B3-5EE5F8BF689E}" dt="2024-01-26T14:53:18.211" v="0"/>
          <ac:picMkLst>
            <pc:docMk/>
            <pc:sldMk cId="2113726288" sldId="312"/>
            <ac:picMk id="2" creationId="{B0DAD8A2-FFA6-4295-994D-192F40406E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  <p:sndAc>
      <p:stSnd>
        <p:snd r:embed="rId13" name="camera.wav"/>
      </p:stSnd>
    </p:sndAc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3.wav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4.wav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4.pn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5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2.wav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E4B9E-9426-4D84-BC86-412B6A5DC2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Sailing from </a:t>
            </a:r>
            <a:r>
              <a:rPr lang="en-US" dirty="0" err="1"/>
              <a:t>tahiti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12EAF7-50D8-4326-8BE1-200FE8CFA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Searching for the land of Mu</a:t>
            </a:r>
          </a:p>
        </p:txBody>
      </p:sp>
    </p:spTree>
    <p:extLst>
      <p:ext uri="{BB962C8B-B14F-4D97-AF65-F5344CB8AC3E}">
        <p14:creationId xmlns:p14="http://schemas.microsoft.com/office/powerpoint/2010/main" val="1048378739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F763A-8BE4-4A08-9D55-7F6BD3C9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Much older islands finally sink below sea level leaving behind an encircling coral atoll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7228465-52CD-4029-A380-E2ABC7A983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24454" y="3033346"/>
            <a:ext cx="2910254" cy="162657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C0D086-6C8A-4326-8380-0F088661B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097321"/>
            <a:ext cx="4645025" cy="3282484"/>
          </a:xfrm>
        </p:spPr>
      </p:pic>
    </p:spTree>
    <p:extLst>
      <p:ext uri="{BB962C8B-B14F-4D97-AF65-F5344CB8AC3E}">
        <p14:creationId xmlns:p14="http://schemas.microsoft.com/office/powerpoint/2010/main" val="2303191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5333-469B-4B7A-9B42-26919DF0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91569"/>
            <a:ext cx="9603275" cy="1308631"/>
          </a:xfrm>
        </p:spPr>
        <p:txBody>
          <a:bodyPr>
            <a:noAutofit/>
          </a:bodyPr>
          <a:lstStyle/>
          <a:p>
            <a:r>
              <a:rPr lang="en-US" sz="2800" dirty="0"/>
              <a:t>Most islands are a combination of volcano and atoll that create beautiful lagoons.  Reefs with openings to the sea provide safe harbors for ships  and smaller boats.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24249F-0FE3-4468-A7B3-C9BF198849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411" y="2478881"/>
            <a:ext cx="5559303" cy="2778919"/>
          </a:xfrm>
        </p:spPr>
      </p:pic>
    </p:spTree>
    <p:extLst>
      <p:ext uri="{BB962C8B-B14F-4D97-AF65-F5344CB8AC3E}">
        <p14:creationId xmlns:p14="http://schemas.microsoft.com/office/powerpoint/2010/main" val="1172424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2FE82-A593-486D-90A2-FB1F30062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81" y="167053"/>
            <a:ext cx="11736198" cy="16869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Land of Mu – More evidence is mounting:</a:t>
            </a:r>
            <a:br>
              <a:rPr lang="en-US" dirty="0"/>
            </a:br>
            <a:r>
              <a:rPr lang="en-US" sz="2400" dirty="0"/>
              <a:t>Ancient traditions in the Americas and Indonesia about a lost civilization;  sunken megaliths off Japan and near </a:t>
            </a:r>
            <a:r>
              <a:rPr lang="en-US" sz="2400" dirty="0" err="1"/>
              <a:t>tonga</a:t>
            </a:r>
            <a:r>
              <a:rPr lang="en-US" sz="2400" dirty="0"/>
              <a:t>;  similar human style statues in Bolivia as are on the islands,  the Nazca petroglyphs portray a longing for the mu people to return;  and modern underwater topographical mapping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0C2CBF-A85E-48E8-B2A8-79C75075C0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76146" y="2992438"/>
            <a:ext cx="3130062" cy="2115676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F4A05F1-2606-4F05-BE68-80969D3132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561823"/>
            <a:ext cx="4645025" cy="2353479"/>
          </a:xfrm>
        </p:spPr>
      </p:pic>
    </p:spTree>
    <p:extLst>
      <p:ext uri="{BB962C8B-B14F-4D97-AF65-F5344CB8AC3E}">
        <p14:creationId xmlns:p14="http://schemas.microsoft.com/office/powerpoint/2010/main" val="275171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explode.wav"/>
          </p:stSnd>
        </p:sndAc>
      </p:transition>
    </mc:Choice>
    <mc:Fallback xmlns="">
      <p:transition spd="med">
        <p:fade/>
        <p:sndAc>
          <p:stSnd>
            <p:snd r:embed="rId5" name="explod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AACA-5EE2-4740-82E8-CDBB89FE6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Boarding the </a:t>
            </a:r>
            <a:r>
              <a:rPr lang="en-US" dirty="0" err="1"/>
              <a:t>starclipper</a:t>
            </a:r>
            <a:r>
              <a:rPr lang="en-US" dirty="0"/>
              <a:t> four-</a:t>
            </a:r>
            <a:r>
              <a:rPr lang="en-US" dirty="0" err="1"/>
              <a:t>masted</a:t>
            </a:r>
            <a:r>
              <a:rPr lang="en-US" dirty="0"/>
              <a:t> sailing ship.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EFF5CC-609C-432F-ABC9-D459982D9E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E50BE0B-4D6F-4322-ADB2-3882AACFCF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90594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  <p:sndAc>
          <p:stSnd>
            <p:snd r:embed="rId2" name="camera.wav"/>
          </p:stSnd>
        </p:sndAc>
      </p:transition>
    </mc:Choice>
    <mc:Fallback xmlns="">
      <p:transition>
        <p:cut/>
        <p:sndAc>
          <p:stSnd>
            <p:snd r:embed="rId5" name="camera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CE72-963A-40E1-B4D6-B920CD912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circular rainbow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3C6395-6058-49F8-AD9F-FFC2BBA919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F0AA416-DFC7-412D-B884-A603C61848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1849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5" name="wind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27245-FB18-4A2E-B84F-E52DCD1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Touring the </a:t>
            </a:r>
            <a:r>
              <a:rPr lang="en-US" dirty="0" err="1"/>
              <a:t>starclipper</a:t>
            </a:r>
            <a:r>
              <a:rPr lang="en-US" dirty="0"/>
              <a:t> decks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92B2349-57FD-4D8F-A539-8DF753B7B4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209C84-B713-4C1D-8A8C-014A8F8E3B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19110559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9FE6-74C6-4321-9A76-B200BF88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Anchored in a lagoon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9AF60EF-6EE0-4E9B-B989-6807567A40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D857AE-AC2E-480D-A8FF-1BEEECA3DD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58155383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7BBC0-CD48-4153-84C6-B10358F5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harbor at </a:t>
            </a:r>
            <a:r>
              <a:rPr lang="en-US" dirty="0" err="1"/>
              <a:t>papeete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5A41D6-879C-42B4-B345-3DE7CBAEE1D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1F9AFB9-A590-4310-A897-F04CEB1582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7196520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5E27-F97F-4A8F-A512-DDABB12E5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 and lines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FA8ABCC-1BF2-460A-AD19-3C1F7E0C9B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65B76E-ED5D-4AD1-9320-98472F8CC5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82062631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3F3C-485F-453C-A36C-AC6D6F5BB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Tropical horizons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1A4136-FF37-4995-BBB5-FFF2DAF8CD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8B8B335-C7C2-49BA-98A8-0139EC291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08062681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2C8-AE37-41A5-B50A-97DB1F62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Polynesian Islands - </a:t>
            </a:r>
            <a:r>
              <a:rPr lang="en-US" sz="2200" dirty="0"/>
              <a:t>Form a triangle between Hawaii, Easter island,  and New Zealand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AD2544-D674-49FC-9B23-2A6031A720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01363" y="2558562"/>
            <a:ext cx="3604980" cy="2435245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4F5D107-71FD-46C9-8FC2-14FA7A6720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07261" y="2628900"/>
            <a:ext cx="3410561" cy="2364907"/>
          </a:xfrm>
        </p:spPr>
      </p:pic>
    </p:spTree>
    <p:extLst>
      <p:ext uri="{BB962C8B-B14F-4D97-AF65-F5344CB8AC3E}">
        <p14:creationId xmlns:p14="http://schemas.microsoft.com/office/powerpoint/2010/main" val="244616230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C721A-CD7B-4622-ABAC-B4DF3448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Sunsets off the Stern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A0DC0C-9FD2-473A-B3FD-16E1B34511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613F69-4F85-4A1A-A60F-545739A681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84155599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BE02A-79F5-4E7B-947C-D4380C8F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planets begin showing their reflections as dusk arrives.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9084A9-E275-4010-90B6-4F2E857DB3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C60D61-D51A-4914-83F4-FAF8AEE488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297921798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48A10-008C-467B-8054-CC2DE744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Exquisite dinners onboard with </a:t>
            </a:r>
            <a:r>
              <a:rPr lang="en-US" dirty="0" err="1"/>
              <a:t>lehigh</a:t>
            </a:r>
            <a:r>
              <a:rPr lang="en-US" dirty="0"/>
              <a:t> alumni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910EFB5-CD22-48ED-A326-FF13260969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21FD84-4068-49F6-B71F-E46E64D0DA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</p:spTree>
    <p:extLst>
      <p:ext uri="{BB962C8B-B14F-4D97-AF65-F5344CB8AC3E}">
        <p14:creationId xmlns:p14="http://schemas.microsoft.com/office/powerpoint/2010/main" val="435703172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16223-6C99-4006-9040-7A2619616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Polynesian dancers come onboard to entertain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6284334-E3DB-4A9D-991A-7CE3D20ECF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725" y="2364488"/>
            <a:ext cx="4023177" cy="301738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82221B-CF09-4D1C-B4D3-BC860E545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440" y="2364488"/>
            <a:ext cx="4154412" cy="3115809"/>
          </a:xfrm>
        </p:spPr>
      </p:pic>
    </p:spTree>
    <p:extLst>
      <p:ext uri="{BB962C8B-B14F-4D97-AF65-F5344CB8AC3E}">
        <p14:creationId xmlns:p14="http://schemas.microsoft.com/office/powerpoint/2010/main" val="303067898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MG1487">
            <a:hlinkClick r:id="" action="ppaction://media"/>
            <a:extLst>
              <a:ext uri="{FF2B5EF4-FFF2-40B4-BE49-F238E27FC236}">
                <a16:creationId xmlns:a16="http://schemas.microsoft.com/office/drawing/2014/main" id="{B0DAD8A2-FFA6-4295-994D-192F40406EE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35479" y="1157681"/>
            <a:ext cx="5698921" cy="41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26288"/>
      </p:ext>
    </p:extLst>
  </p:cSld>
  <p:clrMapOvr>
    <a:masterClrMapping/>
  </p:clrMapOvr>
  <p:transition spd="slow">
    <p:push dir="u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IMG1488">
            <a:hlinkClick r:id="" action="ppaction://media"/>
            <a:extLst>
              <a:ext uri="{FF2B5EF4-FFF2-40B4-BE49-F238E27FC236}">
                <a16:creationId xmlns:a16="http://schemas.microsoft.com/office/drawing/2014/main" id="{ABC472B3-4C10-44FC-BBB4-6A72306F2B1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41196" y="1124125"/>
            <a:ext cx="6398958" cy="367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90580"/>
      </p:ext>
    </p:extLst>
  </p:cSld>
  <p:clrMapOvr>
    <a:masterClrMapping/>
  </p:clrMapOvr>
  <p:transition spd="slow">
    <p:push dir="u"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4FB60-5367-4D62-8CA6-E4BCEFFF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in the sounds and sights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8577C-BBAE-4F94-A891-4E74019A15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8B366E4-CE03-49DC-80EE-385B586EA4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12964066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7632-FCF8-4CFC-BF80-6B79253B6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Enjoying the pool and Beach at a island Hotel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19E1D3-6A9A-4D17-8B83-3B7BC9878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F3A0FC6-0F87-4E2A-8A77-3AED9676A6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300835888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7CA16-1146-40D1-941C-2A8A25B6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Entertainment in </a:t>
            </a:r>
            <a:r>
              <a:rPr lang="en-US" dirty="0" err="1"/>
              <a:t>papeete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2DD82B-0420-479F-8F33-17D0D7CF28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1D9763-C8E5-4CC8-ACBB-5BF289FDE9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419099963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E08B-7015-4995-AD85-53A2929D1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thunderstorm approaching the harbor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9C8BAB-6C56-4802-9016-7DEF865A7C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6149040-2BD8-48DD-9EEF-63156867B1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79211373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2461-3DA4-4074-AA95-8BF71E1AE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Polynisians</a:t>
            </a:r>
            <a:r>
              <a:rPr lang="en-US" dirty="0"/>
              <a:t> were proficient sailors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32F25-2B2D-47E6-AAEB-D3C5FBFD05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These seafaring people had colonized all the larger islands before the Europeans arrived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A2C9A2C-BBC8-4A90-AF26-5BA8845E8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712912" y="3127374"/>
            <a:ext cx="4114800" cy="233148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92A25B-206A-4C64-AE3C-1FC366FF1C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islands range from exposed volcanoes to coral atolls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221FF32-EC3F-4DF0-B07E-A239E37B734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913" y="3102315"/>
            <a:ext cx="4645025" cy="2075770"/>
          </a:xfrm>
        </p:spPr>
      </p:pic>
    </p:spTree>
    <p:extLst>
      <p:ext uri="{BB962C8B-B14F-4D97-AF65-F5344CB8AC3E}">
        <p14:creationId xmlns:p14="http://schemas.microsoft.com/office/powerpoint/2010/main" val="140351251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303A5-45CC-47FB-8EBD-1E94F7D1F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Hiking to a mountain top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39977ED-58EB-45E6-9026-FA580873BC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3C7AAC-10C0-4BA4-AF66-7B2FF8219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59280663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630F-9DC1-41DC-9EE0-122953E2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the </a:t>
            </a:r>
            <a:r>
              <a:rPr lang="en-US" dirty="0" err="1"/>
              <a:t>starclipper</a:t>
            </a:r>
            <a:r>
              <a:rPr lang="en-US" dirty="0"/>
              <a:t> from a kayak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0E16C0-E0D8-4E6F-A3D5-3014CB15D5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35B1B16-B67E-47DF-9D37-D578930688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159376262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EAFAD-8AC0-4387-8C3B-C40CF6C7F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Kayaking in the Lagoons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A4F4760-3A30-408F-8342-4896308564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DDA5EEE-7028-471B-9AA8-5299C7A426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79089747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C4BFC-3319-4917-B79D-F85DA6942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Enjoying a brew from a shoreline kayak Bar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F4FD98-44A3-4F5D-8A30-9E4F53BB07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838CB57-299E-4725-AF9B-40E6CDD084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76613471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187A-B03E-4F4C-BC52-F8AE195FE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Hoisting the sails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70F080-B781-4543-BDE2-3DCA75B65E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FD2E30-6453-448A-849D-7D4023D8C3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412" y="2519363"/>
            <a:ext cx="3251200" cy="2438400"/>
          </a:xfrm>
        </p:spPr>
      </p:pic>
    </p:spTree>
    <p:extLst>
      <p:ext uri="{BB962C8B-B14F-4D97-AF65-F5344CB8AC3E}">
        <p14:creationId xmlns:p14="http://schemas.microsoft.com/office/powerpoint/2010/main" val="384424153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0068-11CC-407F-9A0E-34646450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Lounging with the clouds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83EA83-0C4C-40F4-833C-DD9A6A8093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572E736-A100-443C-A474-F94037CE0E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380317246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A3AE5-1E1E-427B-8D28-A441F292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Shopping on the islands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DFBC5E-9F19-4D92-9B55-5A65EE615A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1709B0F-673C-4353-BFB2-DF3F056573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32394483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9C7C6-9253-4C79-BF8B-EC2FD5401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Daydreaming through a portal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B981EC4-5F80-443F-BFAF-4A3F06A5BB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20C738-171A-41E5-B0EE-8F012F3A28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069966427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EDC57-EF12-4629-999A-B4F23C68F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tours with open-air buses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F8FEA-45E2-4C53-AA01-C24640683A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8C6A7C-A855-4AD8-A3FA-F6A8F9C450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688867794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A8947-E201-4D45-807E-CDCC78D3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Celebrating a joyous time in the society islands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788285-D5E8-466E-A96C-50D3E09658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D731090-04BE-4F99-8018-6AB708F966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57088717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B1504-493C-4E71-AF9D-558B5717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33047"/>
            <a:ext cx="9741029" cy="12207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society islands – </a:t>
            </a:r>
            <a:r>
              <a:rPr lang="en-US" dirty="0" err="1"/>
              <a:t>Papeete</a:t>
            </a:r>
            <a:r>
              <a:rPr lang="en-US" dirty="0"/>
              <a:t> , Tahiti is the  Capital</a:t>
            </a:r>
            <a:br>
              <a:rPr lang="en-US" dirty="0"/>
            </a:br>
            <a:r>
              <a:rPr lang="en-US" dirty="0"/>
              <a:t>  </a:t>
            </a:r>
            <a:r>
              <a:rPr lang="en-US" sz="2400" dirty="0"/>
              <a:t>Like these islands most in the south pacific occur in small groupings caused by geological hot spots.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5016BC-260C-4792-9D5A-816D8FE423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5787" y="2088356"/>
            <a:ext cx="3714750" cy="3305175"/>
          </a:xfrm>
        </p:spPr>
      </p:pic>
    </p:spTree>
    <p:extLst>
      <p:ext uri="{BB962C8B-B14F-4D97-AF65-F5344CB8AC3E}">
        <p14:creationId xmlns:p14="http://schemas.microsoft.com/office/powerpoint/2010/main" val="3106306791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88DA9-8EBB-4B37-8A9D-1346E793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go sailing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B700CD-9BDC-44F6-8230-4E37D8565D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712" y="2516188"/>
            <a:ext cx="3251200" cy="24384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E616BC3-682D-4005-984F-75CFA025C6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6039422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787BB-A41E-4D53-B710-8FC402BF7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Sailing inside the barrier reef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E967341-D446-4414-A410-A104407EA5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187046"/>
            <a:ext cx="4645025" cy="309668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B70C56-5022-463A-82CE-4FB2CBB902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190221"/>
            <a:ext cx="4645025" cy="3096683"/>
          </a:xfrm>
        </p:spPr>
      </p:pic>
    </p:spTree>
    <p:extLst>
      <p:ext uri="{BB962C8B-B14F-4D97-AF65-F5344CB8AC3E}">
        <p14:creationId xmlns:p14="http://schemas.microsoft.com/office/powerpoint/2010/main" val="315264710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F512-B629-453B-A505-2781423A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Snorkeling on the reef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FE5134-42E3-49E1-87E9-CB1C4FBE10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187046"/>
            <a:ext cx="4645025" cy="309668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E0466A5-DFE4-4683-9324-0E9B8FD444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190221"/>
            <a:ext cx="4645025" cy="3096683"/>
          </a:xfrm>
        </p:spPr>
      </p:pic>
    </p:spTree>
    <p:extLst>
      <p:ext uri="{BB962C8B-B14F-4D97-AF65-F5344CB8AC3E}">
        <p14:creationId xmlns:p14="http://schemas.microsoft.com/office/powerpoint/2010/main" val="167295184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772C-EEDE-4994-A334-E786CB8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Lonesome fish on the reef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BE17AA-BF76-4A96-9EA8-4993D119FB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2187046"/>
            <a:ext cx="4645025" cy="309668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35FD64-5E0C-426F-8C89-61BA0C478B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190221"/>
            <a:ext cx="4645025" cy="3096683"/>
          </a:xfrm>
        </p:spPr>
      </p:pic>
    </p:spTree>
    <p:extLst>
      <p:ext uri="{BB962C8B-B14F-4D97-AF65-F5344CB8AC3E}">
        <p14:creationId xmlns:p14="http://schemas.microsoft.com/office/powerpoint/2010/main" val="82847650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3430-5D80-46D4-A406-AC29820E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Coconuts, oysters, and pearls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67CFE04-F741-4517-95D9-F5741FBDAF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F231C3-88A4-4ECB-A296-34E18A0C53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57808630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25BB-9BCC-4A9A-88D4-636CF63BE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Island river tours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538D25-A5E3-44DB-9B89-1414A5206B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5550AB-B503-4498-9609-CBBBE732A0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224997637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C517-23DE-429A-9153-2026C1A18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Never lacking wondrous views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3359B1-57DC-44CE-A0F9-7ED4D6811C3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F531F97-170F-4D57-9E8A-42CBD330C6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261170870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E0EF6-059E-4385-8A22-B436DCEBD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Bali hi for Romance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F0AB020-E35F-42EE-B9F8-4C35657143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868556-12E6-4C77-987A-E238B4377D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188659809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0406-AA7C-45BA-8FCC-2C22AF34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Chicken hide-away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00C1791-22E5-4FEA-BE25-44A7D5CA4B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E731-DCF1-4A42-994F-FA9C57A4AD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66173215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0D2AC-1286-4174-87B0-C30B8AFA2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Waterfalls inside the caldera and </a:t>
            </a:r>
            <a:r>
              <a:rPr lang="en-US" dirty="0" err="1"/>
              <a:t>banyon</a:t>
            </a:r>
            <a:r>
              <a:rPr lang="en-US" dirty="0"/>
              <a:t> trees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EA35D5F-594A-4D07-B32E-7DC7E1596A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78AFFE-263A-47D2-8858-C753F865D7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115786881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6CE43-2910-446C-B71E-9274E34E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Polynesia:  Moorea and bora bora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1053D2-D99E-4BCE-B0EC-68CA56D5AF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674812" y="2160588"/>
            <a:ext cx="4191000" cy="31496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3DA37C-A5C5-410C-8BEC-84F84823F4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499890"/>
            <a:ext cx="4645025" cy="2477346"/>
          </a:xfrm>
        </p:spPr>
      </p:pic>
    </p:spTree>
    <p:extLst>
      <p:ext uri="{BB962C8B-B14F-4D97-AF65-F5344CB8AC3E}">
        <p14:creationId xmlns:p14="http://schemas.microsoft.com/office/powerpoint/2010/main" val="255326109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0D5B-B423-47F9-8EE8-751E0CD55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Lush, succulent colorful flowers of the tropics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E3BEB7-9775-44D2-B736-BA5F9CAEAC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810817-FDCE-4AD3-B32B-1A971CF4D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82076038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2462-B777-4D27-AEE8-12C966E5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famous Black lava beaches and a waterfall tour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51FD5AE-F5D8-41E4-A86E-F0C4EE95B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1E3977-6ECB-48A0-AF42-9940234C77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7294" y="2011363"/>
            <a:ext cx="2586037" cy="3448050"/>
          </a:xfrm>
        </p:spPr>
      </p:pic>
    </p:spTree>
    <p:extLst>
      <p:ext uri="{BB962C8B-B14F-4D97-AF65-F5344CB8AC3E}">
        <p14:creationId xmlns:p14="http://schemas.microsoft.com/office/powerpoint/2010/main" val="1912100623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A5F0-A980-4ED8-91AE-DE0BA2C4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Saying farewells to all our new Friends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5ED341-C135-4340-9F35-63BA84A32F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8E1F2B9-866A-4655-859A-DA7B0FC1D4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234286418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F1FA-E29B-4DE5-8D1B-71DFA71F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now time to enjoy one last sunset before saying Good bye to Tahiti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54B56C-97B1-4724-B8E9-96A7ABFEC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47993F1-4227-402C-A959-3425A79E5D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375" y="2017713"/>
            <a:ext cx="2581275" cy="3441700"/>
          </a:xfrm>
        </p:spPr>
      </p:pic>
    </p:spTree>
    <p:extLst>
      <p:ext uri="{BB962C8B-B14F-4D97-AF65-F5344CB8AC3E}">
        <p14:creationId xmlns:p14="http://schemas.microsoft.com/office/powerpoint/2010/main" val="2994763906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047A-F762-4ED3-BAC1-D17AD5A3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Tahitian coral reefs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A538EF-28A3-4CC5-BA18-826F2EC469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536825" y="2811462"/>
            <a:ext cx="2536337" cy="191956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7C0C79-FF74-40F2-9556-10B7ED519C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670856"/>
            <a:ext cx="4645025" cy="2135414"/>
          </a:xfrm>
        </p:spPr>
      </p:pic>
    </p:spTree>
    <p:extLst>
      <p:ext uri="{BB962C8B-B14F-4D97-AF65-F5344CB8AC3E}">
        <p14:creationId xmlns:p14="http://schemas.microsoft.com/office/powerpoint/2010/main" val="3989282725"/>
      </p:ext>
    </p:extLst>
  </p:cSld>
  <p:clrMapOvr>
    <a:masterClrMapping/>
  </p:clrMapOvr>
  <p:transition spd="slow">
    <p:push dir="u"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C908F-D35E-4090-B241-4453A5A6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615463"/>
            <a:ext cx="9605635" cy="124873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Formation of atolls</a:t>
            </a:r>
            <a:br>
              <a:rPr lang="en-US" dirty="0"/>
            </a:br>
            <a:r>
              <a:rPr lang="en-US" dirty="0"/>
              <a:t> </a:t>
            </a:r>
            <a:r>
              <a:rPr lang="en-US" sz="2400" dirty="0"/>
              <a:t>occur in steps as volcanoes on ocean bottoms rise above sea level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1FA0F1D-40DE-44E8-B62D-05D463F186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365131" y="2822331"/>
            <a:ext cx="2947511" cy="2169947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DB34D50-63BD-4342-8C20-F4D76FD2A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794297" y="2600325"/>
            <a:ext cx="3608590" cy="2683852"/>
          </a:xfrm>
        </p:spPr>
      </p:pic>
    </p:spTree>
    <p:extLst>
      <p:ext uri="{BB962C8B-B14F-4D97-AF65-F5344CB8AC3E}">
        <p14:creationId xmlns:p14="http://schemas.microsoft.com/office/powerpoint/2010/main" val="2876972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3AFB-94C5-4563-A3CF-5A22E46B1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Fringe coral reefs develop around younger exposed volcanoes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6FC692C-F267-47B3-8E0C-1E43C29F97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86696" y="2883877"/>
            <a:ext cx="3471833" cy="1538653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910F9EF-B730-40E0-B8B3-3C7FEA0B1B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7536" y="2883877"/>
            <a:ext cx="3474304" cy="1927123"/>
          </a:xfrm>
        </p:spPr>
      </p:pic>
    </p:spTree>
    <p:extLst>
      <p:ext uri="{BB962C8B-B14F-4D97-AF65-F5344CB8AC3E}">
        <p14:creationId xmlns:p14="http://schemas.microsoft.com/office/powerpoint/2010/main" val="198592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B866-F13D-459B-B626-DD0CB841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483577"/>
            <a:ext cx="9605635" cy="1732085"/>
          </a:xfrm>
        </p:spPr>
        <p:txBody>
          <a:bodyPr>
            <a:normAutofit/>
          </a:bodyPr>
          <a:lstStyle/>
          <a:p>
            <a:r>
              <a:rPr lang="en-US" dirty="0"/>
              <a:t>Barrier reefs form as the island begins to both erode and sink due to its weight bearing on the ocean crust.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66E671-30D6-4E37-9161-0C58E4CF5C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802423" y="2753030"/>
            <a:ext cx="3385038" cy="1880516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B511727-6CF0-40AA-A9A8-BB18C40EC2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3500" y="2598811"/>
            <a:ext cx="4645025" cy="2279503"/>
          </a:xfrm>
        </p:spPr>
      </p:pic>
    </p:spTree>
    <p:extLst>
      <p:ext uri="{BB962C8B-B14F-4D97-AF65-F5344CB8AC3E}">
        <p14:creationId xmlns:p14="http://schemas.microsoft.com/office/powerpoint/2010/main" val="5512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Metadata/LabelInfo.xml><?xml version="1.0" encoding="utf-8"?>
<clbl:labelList xmlns:clbl="http://schemas.microsoft.com/office/2020/mipLabelMetadata">
  <clbl:label id="{2709a970-81b4-4def-bda1-d6eaeca57e6e}" enabled="1" method="Privileged" siteId="{d5f1622b-14a3-45a6-b069-003f8dc485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659</TotalTime>
  <Words>451</Words>
  <Application>Microsoft Office PowerPoint</Application>
  <PresentationFormat>Widescreen</PresentationFormat>
  <Paragraphs>54</Paragraphs>
  <Slides>53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Gill Sans MT</vt:lpstr>
      <vt:lpstr>Gallery</vt:lpstr>
      <vt:lpstr>Sailing from tahiti</vt:lpstr>
      <vt:lpstr>Polynesian Islands - Form a triangle between Hawaii, Easter island,  and New Zealand</vt:lpstr>
      <vt:lpstr>Polynisians were proficient sailors</vt:lpstr>
      <vt:lpstr>The society islands – Papeete , Tahiti is the  Capital   Like these islands most in the south pacific occur in small groupings caused by geological hot spots.</vt:lpstr>
      <vt:lpstr>French Polynesia:  Moorea and bora bora</vt:lpstr>
      <vt:lpstr>Tahitian coral reefs</vt:lpstr>
      <vt:lpstr>Formation of atolls  occur in steps as volcanoes on ocean bottoms rise above sea level</vt:lpstr>
      <vt:lpstr>Fringe coral reefs develop around younger exposed volcanoes</vt:lpstr>
      <vt:lpstr>Barrier reefs form as the island begins to both erode and sink due to its weight bearing on the ocean crust.</vt:lpstr>
      <vt:lpstr>Much older islands finally sink below sea level leaving behind an encircling coral atoll</vt:lpstr>
      <vt:lpstr>Most islands are a combination of volcano and atoll that create beautiful lagoons.  Reefs with openings to the sea provide safe harbors for ships  and smaller boats.</vt:lpstr>
      <vt:lpstr>The Land of Mu – More evidence is mounting: Ancient traditions in the Americas and Indonesia about a lost civilization;  sunken megaliths off Japan and near tonga;  similar human style statues in Bolivia as are on the islands,  the Nazca petroglyphs portray a longing for the mu people to return;  and modern underwater topographical mapping</vt:lpstr>
      <vt:lpstr>Boarding the starclipper four-masted sailing ship.</vt:lpstr>
      <vt:lpstr>A circular rainbow</vt:lpstr>
      <vt:lpstr>Touring the starclipper decks</vt:lpstr>
      <vt:lpstr>Anchored in a lagoon</vt:lpstr>
      <vt:lpstr>In the harbor at papeete</vt:lpstr>
      <vt:lpstr>Spars and lines</vt:lpstr>
      <vt:lpstr>Tropical horizons</vt:lpstr>
      <vt:lpstr>Sunsets off the Stern</vt:lpstr>
      <vt:lpstr>The planets begin showing their reflections as dusk arrives.</vt:lpstr>
      <vt:lpstr>Exquisite dinners onboard with lehigh alumni</vt:lpstr>
      <vt:lpstr>Polynesian dancers come onboard to entertain</vt:lpstr>
      <vt:lpstr>PowerPoint Presentation</vt:lpstr>
      <vt:lpstr>PowerPoint Presentation</vt:lpstr>
      <vt:lpstr>Taking in the sounds and sights</vt:lpstr>
      <vt:lpstr>Enjoying the pool and Beach at a island Hotel</vt:lpstr>
      <vt:lpstr>Entertainment in papeete</vt:lpstr>
      <vt:lpstr>A thunderstorm approaching the harbor</vt:lpstr>
      <vt:lpstr>Hiking to a mountain top</vt:lpstr>
      <vt:lpstr>Viewing the starclipper from a kayak</vt:lpstr>
      <vt:lpstr>Kayaking in the Lagoons</vt:lpstr>
      <vt:lpstr>Enjoying a brew from a shoreline kayak Bar</vt:lpstr>
      <vt:lpstr>Hoisting the sails</vt:lpstr>
      <vt:lpstr>Lounging with the clouds</vt:lpstr>
      <vt:lpstr>Shopping on the islands</vt:lpstr>
      <vt:lpstr>Daydreaming through a portal</vt:lpstr>
      <vt:lpstr>Island tours with open-air buses</vt:lpstr>
      <vt:lpstr>Celebrating a joyous time in the society islands</vt:lpstr>
      <vt:lpstr>Let’s go sailing</vt:lpstr>
      <vt:lpstr>Sailing inside the barrier reef</vt:lpstr>
      <vt:lpstr>Snorkeling on the reef</vt:lpstr>
      <vt:lpstr>Lonesome fish on the reef</vt:lpstr>
      <vt:lpstr>Coconuts, oysters, and pearls</vt:lpstr>
      <vt:lpstr>Island river tours</vt:lpstr>
      <vt:lpstr>Never lacking wondrous views</vt:lpstr>
      <vt:lpstr>Bali hi for Romance</vt:lpstr>
      <vt:lpstr>Chicken hide-away</vt:lpstr>
      <vt:lpstr>Waterfalls inside the caldera and banyon trees</vt:lpstr>
      <vt:lpstr>Lush, succulent colorful flowers of the tropics</vt:lpstr>
      <vt:lpstr>The famous Black lava beaches and a waterfall tour</vt:lpstr>
      <vt:lpstr>Saying farewells to all our new Friends</vt:lpstr>
      <vt:lpstr>It is now time to enjoy one last sunset before saying Good bye to Tahiti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Sailing in tahiti</dc:title>
  <dc:creator>Douglas Ettinger</dc:creator>
  <cp:lastModifiedBy>ConnieLeigh Chastain</cp:lastModifiedBy>
  <cp:revision>32</cp:revision>
  <dcterms:created xsi:type="dcterms:W3CDTF">2018-04-19T18:18:52Z</dcterms:created>
  <dcterms:modified xsi:type="dcterms:W3CDTF">2024-01-26T15:31:57Z</dcterms:modified>
</cp:coreProperties>
</file>